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handoutMasterIdLst>
    <p:handoutMasterId r:id="rId40"/>
  </p:handoutMasterIdLst>
  <p:sldIdLst>
    <p:sldId id="256" r:id="rId2"/>
    <p:sldId id="262" r:id="rId3"/>
    <p:sldId id="260" r:id="rId4"/>
    <p:sldId id="274" r:id="rId5"/>
    <p:sldId id="276" r:id="rId6"/>
    <p:sldId id="277" r:id="rId7"/>
    <p:sldId id="278" r:id="rId8"/>
    <p:sldId id="279" r:id="rId9"/>
    <p:sldId id="281" r:id="rId10"/>
    <p:sldId id="283" r:id="rId11"/>
    <p:sldId id="285" r:id="rId12"/>
    <p:sldId id="261" r:id="rId13"/>
    <p:sldId id="287" r:id="rId14"/>
    <p:sldId id="288" r:id="rId15"/>
    <p:sldId id="291" r:id="rId16"/>
    <p:sldId id="294" r:id="rId17"/>
    <p:sldId id="296" r:id="rId18"/>
    <p:sldId id="297" r:id="rId19"/>
    <p:sldId id="299" r:id="rId20"/>
    <p:sldId id="300" r:id="rId21"/>
    <p:sldId id="301" r:id="rId22"/>
    <p:sldId id="302" r:id="rId23"/>
    <p:sldId id="304" r:id="rId24"/>
    <p:sldId id="308" r:id="rId25"/>
    <p:sldId id="309" r:id="rId26"/>
    <p:sldId id="312" r:id="rId27"/>
    <p:sldId id="313" r:id="rId28"/>
    <p:sldId id="314" r:id="rId29"/>
    <p:sldId id="316" r:id="rId30"/>
    <p:sldId id="318" r:id="rId31"/>
    <p:sldId id="319" r:id="rId32"/>
    <p:sldId id="320" r:id="rId33"/>
    <p:sldId id="323" r:id="rId34"/>
    <p:sldId id="322" r:id="rId35"/>
    <p:sldId id="324" r:id="rId36"/>
    <p:sldId id="326" r:id="rId37"/>
    <p:sldId id="328" r:id="rId38"/>
  </p:sldIdLst>
  <p:sldSz cx="9717088" cy="7286625"/>
  <p:notesSz cx="9947275" cy="6858000"/>
  <p:defaultTextStyle>
    <a:defPPr>
      <a:defRPr lang="ru-RU"/>
    </a:defPPr>
    <a:lvl1pPr marL="0" algn="l" defTabSz="9715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5775" algn="l" defTabSz="9715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71550" algn="l" defTabSz="9715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57325" algn="l" defTabSz="9715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43100" algn="l" defTabSz="9715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28875" algn="l" defTabSz="9715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914650" algn="l" defTabSz="9715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400425" algn="l" defTabSz="9715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86200" algn="l" defTabSz="9715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95">
          <p15:clr>
            <a:srgbClr val="A4A3A4"/>
          </p15:clr>
        </p15:guide>
        <p15:guide id="2" pos="306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 userDrawn="1">
          <p15:clr>
            <a:srgbClr val="A4A3A4"/>
          </p15:clr>
        </p15:guide>
        <p15:guide id="2" pos="313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СапроноваОльга" initials="СО" lastIdx="181" clrIdx="0"/>
  <p:cmAuthor id="1" name="ШибиновАртём" initials="ША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1E1B"/>
    <a:srgbClr val="EF5D59"/>
    <a:srgbClr val="6865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16" y="78"/>
      </p:cViewPr>
      <p:guideLst>
        <p:guide orient="horz" pos="2295"/>
        <p:guide pos="3061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-3576" y="-108"/>
      </p:cViewPr>
      <p:guideLst>
        <p:guide orient="horz" pos="2160"/>
        <p:guide pos="313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10486" cy="3436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34487" y="0"/>
            <a:ext cx="4310486" cy="3436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4E9178-557B-43DE-9811-E7BBA6C0A1B2}" type="datetimeFigureOut">
              <a:rPr lang="ru-RU" smtClean="0"/>
              <a:t>25.05.2019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4334"/>
            <a:ext cx="4310486" cy="3436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34487" y="6514334"/>
            <a:ext cx="4310486" cy="3436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F04C55-8F35-4D83-A344-879DB8BC09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43097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10486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4487" y="0"/>
            <a:ext cx="4310486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6461B1-8EA3-486C-9850-2A53A55A397F}" type="datetimeFigureOut">
              <a:rPr lang="ru-RU" smtClean="0"/>
              <a:pPr/>
              <a:t>25.05.2019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59138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4728" y="3257550"/>
            <a:ext cx="795782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4310486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4487" y="6513910"/>
            <a:ext cx="4310486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68EC6-AADA-4559-A537-454C650D80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1166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68EC6-AADA-4559-A537-454C650D8003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68EC6-AADA-4559-A537-454C650D8003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68EC6-AADA-4559-A537-454C650D8003}" type="slidenum">
              <a:rPr lang="ru-RU" smtClean="0"/>
              <a:pPr/>
              <a:t>26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68EC6-AADA-4559-A537-454C650D8003}" type="slidenum">
              <a:rPr lang="ru-RU" smtClean="0"/>
              <a:pPr/>
              <a:t>27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68EC6-AADA-4559-A537-454C650D8003}" type="slidenum">
              <a:rPr lang="ru-RU" smtClean="0"/>
              <a:pPr/>
              <a:t>30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68EC6-AADA-4559-A537-454C650D8003}" type="slidenum">
              <a:rPr lang="ru-RU" smtClean="0"/>
              <a:pPr/>
              <a:t>34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0" y="258936"/>
            <a:ext cx="8734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BB75C3B4-6CD4-480B-8C4E-8E1F2048E456}" type="slidenum">
              <a:rPr lang="ru-RU" sz="1600" smtClean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pPr algn="ctr"/>
              <a:t>‹#›</a:t>
            </a:fld>
            <a:endParaRPr lang="ru-RU" sz="1600" dirty="0">
              <a:solidFill>
                <a:schemeClr val="bg1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1258144" y="64398"/>
            <a:ext cx="79208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МУЛЬТИМЕДИЙНОЕ ПОСОБИЕ ДЛЯ ОБУЧЕНИЯ ИНТЕРВЬЮВЕРОВ</a:t>
            </a:r>
            <a:endParaRPr lang="ru-RU" sz="1600" dirty="0">
              <a:solidFill>
                <a:schemeClr val="bg1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10" hasCustomPrompt="1"/>
          </p:nvPr>
        </p:nvSpPr>
        <p:spPr>
          <a:xfrm>
            <a:off x="1978025" y="546968"/>
            <a:ext cx="6552927" cy="216024"/>
          </a:xfrm>
          <a:prstGeom prst="rect">
            <a:avLst/>
          </a:prstGeom>
        </p:spPr>
        <p:txBody>
          <a:bodyPr/>
          <a:lstStyle>
            <a:lvl1pPr marL="0" indent="0">
              <a:defRPr sz="1200" baseline="0"/>
            </a:lvl1pPr>
          </a:lstStyle>
          <a:p>
            <a:pPr lvl="0"/>
            <a:r>
              <a:rPr lang="ru-RU" dirty="0" smtClean="0"/>
              <a:t>Заголовок слайда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Слайд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8144" y="1411064"/>
            <a:ext cx="7200799" cy="743248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0"/>
          </p:nvPr>
        </p:nvSpPr>
        <p:spPr>
          <a:xfrm>
            <a:off x="1258144" y="2275160"/>
            <a:ext cx="7199312" cy="32400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9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978025" y="546968"/>
            <a:ext cx="5040313" cy="216024"/>
          </a:xfrm>
          <a:prstGeom prst="rect">
            <a:avLst/>
          </a:prstGeom>
        </p:spPr>
        <p:txBody>
          <a:bodyPr/>
          <a:lstStyle>
            <a:lvl1pPr marL="0" indent="0">
              <a:defRPr sz="1200" baseline="0"/>
            </a:lvl1pPr>
          </a:lstStyle>
          <a:p>
            <a:pPr lvl="0"/>
            <a:r>
              <a:rPr lang="ru-RU" dirty="0" smtClean="0"/>
              <a:t>Заголовок слайда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Слайд с текстом и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8144" y="1411064"/>
            <a:ext cx="7200799" cy="743248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0"/>
          </p:nvPr>
        </p:nvSpPr>
        <p:spPr>
          <a:xfrm>
            <a:off x="1258144" y="2275161"/>
            <a:ext cx="7199312" cy="1800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9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978025" y="546968"/>
            <a:ext cx="5040313" cy="216024"/>
          </a:xfrm>
          <a:prstGeom prst="rect">
            <a:avLst/>
          </a:prstGeom>
        </p:spPr>
        <p:txBody>
          <a:bodyPr/>
          <a:lstStyle>
            <a:lvl1pPr marL="0" indent="0">
              <a:defRPr sz="1200" baseline="0"/>
            </a:lvl1pPr>
          </a:lstStyle>
          <a:p>
            <a:pPr lvl="0"/>
            <a:r>
              <a:rPr lang="ru-RU" dirty="0" smtClean="0"/>
              <a:t>Заголовок слайда</a:t>
            </a:r>
            <a:endParaRPr lang="ru-RU" dirty="0"/>
          </a:p>
        </p:txBody>
      </p:sp>
      <p:sp>
        <p:nvSpPr>
          <p:cNvPr id="6" name="Рисунок 5"/>
          <p:cNvSpPr>
            <a:spLocks noGrp="1"/>
          </p:cNvSpPr>
          <p:nvPr>
            <p:ph type="pic" sz="quarter" idx="12"/>
          </p:nvPr>
        </p:nvSpPr>
        <p:spPr>
          <a:xfrm>
            <a:off x="6658744" y="4723433"/>
            <a:ext cx="1799456" cy="1799606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Слайд со спис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8144" y="1411064"/>
            <a:ext cx="7200799" cy="743248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0" hasCustomPrompt="1"/>
          </p:nvPr>
        </p:nvSpPr>
        <p:spPr>
          <a:xfrm>
            <a:off x="1258888" y="2274888"/>
            <a:ext cx="7199312" cy="3529012"/>
          </a:xfrm>
          <a:prstGeom prst="rect">
            <a:avLst/>
          </a:prstGeom>
        </p:spPr>
        <p:txBody>
          <a:bodyPr/>
          <a:lstStyle>
            <a:lvl1pPr marL="177800" indent="-177800">
              <a:buFontTx/>
              <a:buBlip>
                <a:blip r:embed="rId2"/>
              </a:buBlip>
              <a:tabLst>
                <a:tab pos="93663" algn="l"/>
              </a:tabLst>
              <a:defRPr/>
            </a:lvl1pPr>
          </a:lstStyle>
          <a:p>
            <a:pPr lvl="0"/>
            <a:r>
              <a:rPr lang="ru-RU" dirty="0" smtClean="0"/>
              <a:t>Образец списка</a:t>
            </a:r>
          </a:p>
          <a:p>
            <a:pPr lvl="0"/>
            <a:endParaRPr lang="ru-RU" dirty="0"/>
          </a:p>
        </p:txBody>
      </p:sp>
      <p:sp>
        <p:nvSpPr>
          <p:cNvPr id="9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978025" y="546968"/>
            <a:ext cx="5040313" cy="216024"/>
          </a:xfrm>
          <a:prstGeom prst="rect">
            <a:avLst/>
          </a:prstGeom>
        </p:spPr>
        <p:txBody>
          <a:bodyPr/>
          <a:lstStyle>
            <a:lvl1pPr marL="0" indent="0">
              <a:defRPr sz="1200" baseline="0"/>
            </a:lvl1pPr>
          </a:lstStyle>
          <a:p>
            <a:pPr lvl="0"/>
            <a:r>
              <a:rPr lang="ru-RU" dirty="0" smtClean="0"/>
              <a:t>Заголовок слайда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 userDrawn="1"/>
        </p:nvCxnSpPr>
        <p:spPr>
          <a:xfrm>
            <a:off x="1906216" y="2779216"/>
            <a:ext cx="6120680" cy="0"/>
          </a:xfrm>
          <a:prstGeom prst="line">
            <a:avLst/>
          </a:prstGeom>
          <a:ln w="19050">
            <a:solidFill>
              <a:srgbClr val="EF5D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\\nas17\Work\Projects_III\Rosstat-4 (Бюджет времени)\Designer\Изображения из презентаций\Все_документы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4688" y="4363392"/>
            <a:ext cx="1839653" cy="1740595"/>
          </a:xfrm>
          <a:prstGeom prst="rect">
            <a:avLst/>
          </a:prstGeom>
          <a:noFill/>
        </p:spPr>
      </p:pic>
      <p:sp>
        <p:nvSpPr>
          <p:cNvPr id="8" name="Текст 7"/>
          <p:cNvSpPr>
            <a:spLocks noGrp="1"/>
          </p:cNvSpPr>
          <p:nvPr>
            <p:ph type="body" sz="quarter" idx="10" hasCustomPrompt="1"/>
          </p:nvPr>
        </p:nvSpPr>
        <p:spPr>
          <a:xfrm>
            <a:off x="1906216" y="1699096"/>
            <a:ext cx="4824412" cy="792163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rgbClr val="AF1E1B"/>
                </a:solidFill>
              </a:defRPr>
            </a:lvl1pPr>
          </a:lstStyle>
          <a:p>
            <a:pPr lvl="0"/>
            <a:r>
              <a:rPr lang="ru-RU" dirty="0" smtClean="0"/>
              <a:t>Лекция №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1" hasCustomPrompt="1"/>
          </p:nvPr>
        </p:nvSpPr>
        <p:spPr>
          <a:xfrm>
            <a:off x="1978025" y="3138488"/>
            <a:ext cx="5761038" cy="4333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Название лекции</a:t>
            </a:r>
            <a:endParaRPr lang="ru-RU" dirty="0"/>
          </a:p>
        </p:txBody>
      </p:sp>
      <p:sp>
        <p:nvSpPr>
          <p:cNvPr id="11" name="Текст 14"/>
          <p:cNvSpPr>
            <a:spLocks noGrp="1"/>
          </p:cNvSpPr>
          <p:nvPr>
            <p:ph type="body" sz="quarter" idx="12" hasCustomPrompt="1"/>
          </p:nvPr>
        </p:nvSpPr>
        <p:spPr>
          <a:xfrm>
            <a:off x="1978025" y="546968"/>
            <a:ext cx="5040313" cy="216024"/>
          </a:xfrm>
          <a:prstGeom prst="rect">
            <a:avLst/>
          </a:prstGeom>
        </p:spPr>
        <p:txBody>
          <a:bodyPr/>
          <a:lstStyle>
            <a:lvl1pPr marL="0" indent="0">
              <a:tabLst/>
              <a:defRPr sz="1200" baseline="0"/>
            </a:lvl1pPr>
          </a:lstStyle>
          <a:p>
            <a:pPr lvl="0"/>
            <a:r>
              <a:rPr lang="ru-RU" dirty="0" smtClean="0"/>
              <a:t>Заголовок слайда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85854" y="6753623"/>
            <a:ext cx="2267321" cy="387945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320005" y="6753623"/>
            <a:ext cx="3077078" cy="38794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63913" y="6753623"/>
            <a:ext cx="2267321" cy="387945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 userDrawn="1"/>
        </p:nvSpPr>
        <p:spPr>
          <a:xfrm>
            <a:off x="0" y="258936"/>
            <a:ext cx="8734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BB75C3B4-6CD4-480B-8C4E-8E1F2048E456}" type="slidenum">
              <a:rPr lang="ru-RU" sz="1600" smtClean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pPr algn="ctr"/>
              <a:t>‹#›</a:t>
            </a:fld>
            <a:endParaRPr lang="ru-RU" sz="1600" dirty="0">
              <a:solidFill>
                <a:schemeClr val="bg1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1258144" y="64398"/>
            <a:ext cx="79208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МУЛЬТИМЕДИЙНОЕ ПОСОБИЕ ДЛЯ ОБУЧЕНИЯ ИНТЕРВЬЮВЕРОВ</a:t>
            </a:r>
            <a:endParaRPr lang="ru-RU" sz="1600" dirty="0">
              <a:solidFill>
                <a:schemeClr val="bg1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l" defTabSz="971550" rtl="0" eaLnBrk="1" latinLnBrk="0" hangingPunct="1">
        <a:spcBef>
          <a:spcPct val="0"/>
        </a:spcBef>
        <a:buNone/>
        <a:defRPr sz="2100" kern="1200">
          <a:solidFill>
            <a:srgbClr val="AF1E1B"/>
          </a:solidFill>
          <a:latin typeface="+mj-lt"/>
          <a:ea typeface="+mj-ea"/>
          <a:cs typeface="+mj-cs"/>
        </a:defRPr>
      </a:lvl1pPr>
    </p:titleStyle>
    <p:bodyStyle>
      <a:lvl1pPr marL="364331" indent="-364331" algn="l" defTabSz="971550" rtl="0" eaLnBrk="1" latinLnBrk="0" hangingPunct="1">
        <a:spcBef>
          <a:spcPct val="20000"/>
        </a:spcBef>
        <a:buFont typeface="Arial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789384" indent="-303609" algn="l" defTabSz="97155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214438" indent="-242888" algn="l" defTabSz="97155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700213" indent="-242888" algn="l" defTabSz="97155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185988" indent="-242888" algn="l" defTabSz="97155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671763" indent="-242888" algn="l" defTabSz="971550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57538" indent="-242888" algn="l" defTabSz="971550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3313" indent="-242888" algn="l" defTabSz="971550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29088" indent="-242888" algn="l" defTabSz="971550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715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5775" algn="l" defTabSz="9715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algn="l" defTabSz="9715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57325" algn="l" defTabSz="9715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43100" algn="l" defTabSz="9715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28875" algn="l" defTabSz="9715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14650" algn="l" defTabSz="9715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00425" algn="l" defTabSz="9715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algn="l" defTabSz="9715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34208" y="1464969"/>
            <a:ext cx="6192688" cy="1323439"/>
          </a:xfrm>
          <a:prstGeom prst="rect">
            <a:avLst/>
          </a:prstGeom>
          <a:ln w="1905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Обзор Кодификатора </a:t>
            </a:r>
            <a:br>
              <a:rPr lang="ru-RU" sz="4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</a:br>
            <a:r>
              <a:rPr lang="ru-RU" sz="4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видов деятельности</a:t>
            </a:r>
            <a:endParaRPr lang="ru-RU" sz="4000" dirty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06216" y="3067248"/>
            <a:ext cx="6120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Управление </a:t>
            </a:r>
            <a:r>
              <a:rPr lang="ru-RU" sz="1600" dirty="0"/>
              <a:t>статистики уровня жизни </a:t>
            </a:r>
            <a:br>
              <a:rPr lang="ru-RU" sz="1600" dirty="0"/>
            </a:br>
            <a:r>
              <a:rPr lang="ru-RU" sz="1600" dirty="0"/>
              <a:t>и обследований домашних </a:t>
            </a:r>
            <a:r>
              <a:rPr lang="ru-RU" sz="1600" dirty="0" smtClean="0"/>
              <a:t>хозяйств</a:t>
            </a:r>
            <a:endParaRPr lang="ru-RU" sz="1600" dirty="0"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873661" y="2779216"/>
            <a:ext cx="6120680" cy="0"/>
          </a:xfrm>
          <a:prstGeom prst="line">
            <a:avLst/>
          </a:prstGeom>
          <a:ln w="19050">
            <a:solidFill>
              <a:srgbClr val="EF5D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5" descr="\\nas17\Work\Projects_III\Rosstat-4 (Бюджет времени)\Designer\Изображения из презентаций\Все_документы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4688" y="4363392"/>
            <a:ext cx="1839653" cy="1740595"/>
          </a:xfrm>
          <a:prstGeom prst="rect">
            <a:avLst/>
          </a:prstGeom>
          <a:noFill/>
        </p:spPr>
      </p:pic>
      <p:sp>
        <p:nvSpPr>
          <p:cNvPr id="10" name="Текст 9"/>
          <p:cNvSpPr>
            <a:spLocks noGrp="1"/>
          </p:cNvSpPr>
          <p:nvPr>
            <p:ph type="body" sz="quarter" idx="10"/>
          </p:nvPr>
        </p:nvSpPr>
        <p:spPr>
          <a:xfrm>
            <a:off x="1937768" y="114920"/>
            <a:ext cx="7457280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Выборочное наблюдение использования суточного фонда времени населением</a:t>
            </a:r>
            <a:endParaRPr lang="ru-RU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258144" y="1207234"/>
            <a:ext cx="7200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Подраздел 21 «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Сельское хозяйство, лесоводство и добыча полезных ископаемых для собственного конечного использования» 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58144" y="2419176"/>
            <a:ext cx="64807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Включены все виды сельскохозяйственных работ, разведение и содержание сельскохозяйственных животных, заготовка кормов, производство продуктов животноводства, охота, производство древесины, посадка деревьев, сбор диких грибов и ягод, трав, ловля рыбы, рыборазведение </a:t>
            </a:r>
            <a:endParaRPr lang="ru-RU" sz="1600" dirty="0" smtClean="0"/>
          </a:p>
        </p:txBody>
      </p:sp>
      <p:pic>
        <p:nvPicPr>
          <p:cNvPr id="1026" name="Picture 2" descr="\\nas17\Work\Projects_III\Rosstat-4 (Бюджет времени)\Designer\Изображения из презентаций\человек и дерево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6896" y="4651424"/>
            <a:ext cx="1221538" cy="1879525"/>
          </a:xfrm>
          <a:prstGeom prst="rect">
            <a:avLst/>
          </a:prstGeom>
          <a:noFill/>
        </p:spPr>
      </p:pic>
      <p:sp>
        <p:nvSpPr>
          <p:cNvPr id="7" name="Текст 7"/>
          <p:cNvSpPr>
            <a:spLocks noGrp="1"/>
          </p:cNvSpPr>
          <p:nvPr>
            <p:ph type="body" sz="quarter" idx="10"/>
          </p:nvPr>
        </p:nvSpPr>
        <p:spPr>
          <a:xfrm>
            <a:off x="1928813" y="114920"/>
            <a:ext cx="6552927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Кодирование видо</a:t>
            </a:r>
            <a:r>
              <a:rPr lang="ru-RU" sz="1400" dirty="0" smtClean="0">
                <a:solidFill>
                  <a:schemeClr val="bg1"/>
                </a:solidFill>
              </a:rPr>
              <a:t>в деятельности, относящихся к неоплачиваемому труду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244836" y="3943538"/>
            <a:ext cx="79208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Подраздел 22 «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Производство и обработка продукции для собственного конечного использования»: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44836" y="4711492"/>
            <a:ext cx="64807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Включены производство и переработка пищевых продуктов, консервирование овощей и фруктов, производство хлеба, спиртных напитков, производство текстильных изделий, изделий из дерева, производство лекарственных растительных продуктов, прочих предметов бытового назначения.</a:t>
            </a:r>
            <a:endParaRPr lang="ru-RU" sz="16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258144" y="1195040"/>
            <a:ext cx="79208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Подраздел 23 «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Строительство для собственного конечного 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использования»</a:t>
            </a:r>
            <a:endParaRPr lang="ru-RU" sz="2000" dirty="0" smtClean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58144" y="1991800"/>
            <a:ext cx="76328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Включены все виды деятельности, относящиеся к строительству и ремонту</a:t>
            </a:r>
            <a:endParaRPr lang="ru-RU" sz="1600" dirty="0" smtClean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0"/>
          </p:nvPr>
        </p:nvSpPr>
        <p:spPr>
          <a:xfrm>
            <a:off x="1942120" y="114920"/>
            <a:ext cx="6552927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Структура и содержание раздела </a:t>
            </a:r>
            <a:r>
              <a:rPr lang="en-US" sz="1400" dirty="0" smtClean="0">
                <a:solidFill>
                  <a:schemeClr val="bg1"/>
                </a:solidFill>
              </a:rPr>
              <a:t>2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64080" y="2493079"/>
            <a:ext cx="7200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Подраздел </a:t>
            </a:r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24 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«Водоснабжение и отопление для собственного домашнего хозяйства или собственного конечного использования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»</a:t>
            </a:r>
            <a:endParaRPr lang="ru-RU" sz="2000" dirty="0" smtClean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73118" y="3671467"/>
            <a:ext cx="76328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Включены сбор воды и топлива, например, сбор засохших или упавших веток, рубка дров, подъем воды из колодца</a:t>
            </a:r>
            <a:endParaRPr lang="ru-RU" sz="1600" dirty="0" smtClean="0"/>
          </a:p>
        </p:txBody>
      </p:sp>
      <p:pic>
        <p:nvPicPr>
          <p:cNvPr id="11" name="Рисунок 10" descr="Отопление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05966" y="3470682"/>
            <a:ext cx="621590" cy="75309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258144" y="4418967"/>
            <a:ext cx="74888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AF1E1B"/>
                </a:solidFill>
                <a:latin typeface="+mj-lt"/>
                <a:ea typeface="Roboto" pitchFamily="2" charset="0"/>
                <a:cs typeface="Roboto" pitchFamily="2" charset="0"/>
              </a:rPr>
              <a:t>Подраздел </a:t>
            </a:r>
            <a:r>
              <a:rPr lang="ru-RU" sz="2000" b="1" dirty="0" smtClean="0">
                <a:solidFill>
                  <a:srgbClr val="AF1E1B"/>
                </a:solidFill>
                <a:latin typeface="+mj-lt"/>
                <a:ea typeface="Roboto" pitchFamily="2" charset="0"/>
                <a:cs typeface="Roboto" pitchFamily="2" charset="0"/>
              </a:rPr>
              <a:t>25 </a:t>
            </a:r>
            <a:r>
              <a:rPr lang="ru-RU" sz="2000" b="1" dirty="0" smtClean="0">
                <a:solidFill>
                  <a:srgbClr val="AF1E1B"/>
                </a:solidFill>
                <a:latin typeface="+mj-lt"/>
                <a:ea typeface="Roboto" pitchFamily="2" charset="0"/>
                <a:cs typeface="Roboto" pitchFamily="2" charset="0"/>
              </a:rPr>
              <a:t>«Передвижения, перемещения, перевозка или сопровождение товаров или людей в связи с производством товаров для собственного использования</a:t>
            </a:r>
            <a:endParaRPr lang="ru-RU" sz="2000" dirty="0" smtClean="0">
              <a:solidFill>
                <a:srgbClr val="AF1E1B"/>
              </a:solidFill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73118" y="5564890"/>
            <a:ext cx="7632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Включены вождение транспортных средств, передвижение, переноска и погрузка грузов, техническое обслуживание автомобилей, ожидание пассажиров</a:t>
            </a:r>
            <a:endParaRPr lang="ru-RU" sz="1600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Текст 12"/>
          <p:cNvSpPr>
            <a:spLocks noGrp="1"/>
          </p:cNvSpPr>
          <p:nvPr>
            <p:ph type="body" sz="quarter" idx="10"/>
          </p:nvPr>
        </p:nvSpPr>
        <p:spPr>
          <a:xfrm>
            <a:off x="1941637" y="114920"/>
            <a:ext cx="6552927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Структура и содержание раздела </a:t>
            </a:r>
            <a:r>
              <a:rPr lang="en-US" sz="1400" dirty="0" smtClean="0">
                <a:solidFill>
                  <a:schemeClr val="bg1"/>
                </a:solidFill>
              </a:rPr>
              <a:t>2</a:t>
            </a:r>
            <a:endParaRPr lang="ru-RU" sz="1400" dirty="0" smtClean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58144" y="1051024"/>
            <a:ext cx="79208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Например:</a:t>
            </a:r>
            <a:endParaRPr lang="en-US" sz="2000" dirty="0" smtClean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08" y="2643412"/>
            <a:ext cx="9613071" cy="1999800"/>
          </a:xfrm>
          <a:prstGeom prst="rect">
            <a:avLst/>
          </a:prstGeom>
        </p:spPr>
      </p:pic>
      <p:sp>
        <p:nvSpPr>
          <p:cNvPr id="4" name="Овал 3"/>
          <p:cNvSpPr/>
          <p:nvPr/>
        </p:nvSpPr>
        <p:spPr>
          <a:xfrm>
            <a:off x="3130352" y="2643412"/>
            <a:ext cx="576064" cy="3518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120174" y="3139256"/>
            <a:ext cx="576064" cy="3518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3130352" y="3643312"/>
            <a:ext cx="576064" cy="3518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0"/>
          </p:nvPr>
        </p:nvSpPr>
        <p:spPr>
          <a:xfrm>
            <a:off x="1942120" y="114920"/>
            <a:ext cx="6552927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Структура и содержание раздела </a:t>
            </a:r>
            <a:r>
              <a:rPr lang="en-US" sz="1400" dirty="0" smtClean="0">
                <a:solidFill>
                  <a:schemeClr val="bg1"/>
                </a:solidFill>
              </a:rPr>
              <a:t>3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58144" y="1123032"/>
            <a:ext cx="79208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3.  Оказание неоплачиваемых бытовых услуг членам домохозяйства и семьи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02160" y="2203152"/>
            <a:ext cx="6912768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Clr>
                <a:srgbClr val="AF1E1B"/>
              </a:buClr>
              <a:buFont typeface="Wingdings" panose="05000000000000000000" pitchFamily="2" charset="2"/>
              <a:buChar char="§"/>
              <a:defRPr sz="1000"/>
            </a:pPr>
            <a:r>
              <a:rPr lang="ru-RU" sz="1600" dirty="0" smtClean="0"/>
              <a:t>Учет финансов и ведение домашнего хозяйства, покупка товаров</a:t>
            </a:r>
            <a:r>
              <a:rPr lang="ru-RU" sz="1600" dirty="0" smtClean="0"/>
              <a:t>;</a:t>
            </a:r>
          </a:p>
          <a:p>
            <a:pPr marL="285750" indent="-285750">
              <a:spcAft>
                <a:spcPts val="600"/>
              </a:spcAft>
              <a:buClr>
                <a:srgbClr val="AF1E1B"/>
              </a:buClr>
              <a:buFont typeface="Wingdings" panose="05000000000000000000" pitchFamily="2" charset="2"/>
              <a:buChar char="§"/>
              <a:defRPr sz="1000"/>
            </a:pPr>
            <a:r>
              <a:rPr lang="ru-RU" sz="1600" dirty="0" smtClean="0"/>
              <a:t>Приготовление и подача еды, удаление и переработка бытовых отходов</a:t>
            </a:r>
            <a:r>
              <a:rPr lang="ru-RU" sz="1600" dirty="0" smtClean="0"/>
              <a:t>;</a:t>
            </a:r>
          </a:p>
          <a:p>
            <a:pPr marL="285750" indent="-285750">
              <a:spcAft>
                <a:spcPts val="600"/>
              </a:spcAft>
              <a:buClr>
                <a:srgbClr val="AF1E1B"/>
              </a:buClr>
              <a:buFont typeface="Wingdings" panose="05000000000000000000" pitchFamily="2" charset="2"/>
              <a:buChar char="§"/>
              <a:defRPr sz="1000"/>
            </a:pPr>
            <a:r>
              <a:rPr lang="ru-RU" sz="1600" dirty="0" smtClean="0"/>
              <a:t>Уборка, украшение и содержание собственного жилья или дома с прилегающей территорией, садово-ландшафтные работы;</a:t>
            </a:r>
          </a:p>
          <a:p>
            <a:pPr marL="285750" indent="-285750">
              <a:spcAft>
                <a:spcPts val="600"/>
              </a:spcAft>
              <a:buClr>
                <a:srgbClr val="AF1E1B"/>
              </a:buClr>
              <a:buFont typeface="Wingdings" panose="05000000000000000000" pitchFamily="2" charset="2"/>
              <a:buChar char="§"/>
              <a:defRPr sz="1000"/>
            </a:pPr>
            <a:r>
              <a:rPr lang="ru-RU" sz="1600" dirty="0" smtClean="0"/>
              <a:t>Уход за домашними животными или питомцами.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54025" y="4375879"/>
            <a:ext cx="76328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Включены услуги в отношении как членов домохозяйства, так и членов семьи, проживающих в других домохозяйствах</a:t>
            </a:r>
            <a:endParaRPr lang="ru-RU" sz="16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258144" y="1483072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Подраздел 31 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«Организация питания и приготовление пищи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»</a:t>
            </a:r>
            <a:endParaRPr lang="ru-RU" sz="2000" dirty="0" smtClean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58144" y="2291791"/>
            <a:ext cx="72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Включены </a:t>
            </a:r>
            <a:r>
              <a:rPr lang="ru-RU" sz="1600" dirty="0"/>
              <a:t>все виды деятельности, связанные с организацией питания и приготовлением пищи для членов собственного домохозяйства и </a:t>
            </a:r>
            <a:r>
              <a:rPr lang="ru-RU" sz="1600" dirty="0" smtClean="0"/>
              <a:t>семьи</a:t>
            </a:r>
            <a:endParaRPr lang="ru-RU" sz="1600" dirty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0"/>
          </p:nvPr>
        </p:nvSpPr>
        <p:spPr>
          <a:xfrm>
            <a:off x="1939925" y="127868"/>
            <a:ext cx="6552927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Структура и содержание раздела </a:t>
            </a:r>
            <a:r>
              <a:rPr lang="en-US" sz="1400" dirty="0" smtClean="0">
                <a:solidFill>
                  <a:schemeClr val="bg1"/>
                </a:solidFill>
              </a:rPr>
              <a:t>3</a:t>
            </a:r>
            <a:endParaRPr lang="ru-RU" sz="1400" dirty="0">
              <a:solidFill>
                <a:schemeClr val="bg1"/>
              </a:solidFill>
            </a:endParaRPr>
          </a:p>
        </p:txBody>
      </p:sp>
      <p:pic>
        <p:nvPicPr>
          <p:cNvPr id="5" name="Рисунок 4" descr="Готовка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92852" y="2053269"/>
            <a:ext cx="726368" cy="822063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258144" y="2977399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</a:t>
            </a:r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одраздел </a:t>
            </a:r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32 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«Уборка и содержание собственного жилья и окружающей территории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»</a:t>
            </a:r>
            <a:endParaRPr lang="ru-RU" sz="2000" dirty="0" smtClean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33198" y="3786118"/>
            <a:ext cx="72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Включены уборка помещений, прилегающей территории, удаление мусора, уход за комнатными растениями, садовыми цветами, присмотр за каминами, печами, прочие виды по содержанию собственного жилья</a:t>
            </a:r>
            <a:endParaRPr lang="ru-RU" sz="1600" dirty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pic>
        <p:nvPicPr>
          <p:cNvPr id="9" name="Рисунок 8" descr="Уборка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33998" y="3571304"/>
            <a:ext cx="945921" cy="881778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1252517" y="4717948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</a:t>
            </a:r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одраздел </a:t>
            </a:r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33 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«Самостоятельно выполняемая работа по улучшению, обслуживанию и ремонту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»</a:t>
            </a:r>
            <a:endParaRPr lang="ru-RU" sz="2000" dirty="0" smtClean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92052" y="5526667"/>
            <a:ext cx="72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Включены улучшение, обслуживание и текущий ремонт своего жилья, личных вещей, предметов домашнего обихода, обслуживание и мелкий ремонт транспортных средств</a:t>
            </a:r>
            <a:endParaRPr lang="ru-RU" sz="1600" dirty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pic>
        <p:nvPicPr>
          <p:cNvPr id="14" name="Рисунок 13" descr="Ремонт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453317" y="5514153"/>
            <a:ext cx="875075" cy="873967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258144" y="1475521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</a:t>
            </a:r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одраздел </a:t>
            </a:r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34 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«Уход и сохранение текстильных изделий и обуви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»</a:t>
            </a:r>
            <a:endParaRPr lang="ru-RU" sz="2000" dirty="0" smtClean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0"/>
          </p:nvPr>
        </p:nvSpPr>
        <p:spPr>
          <a:xfrm>
            <a:off x="1906017" y="114920"/>
            <a:ext cx="6552927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Структура и содержание раздела </a:t>
            </a:r>
            <a:r>
              <a:rPr lang="en-US" sz="1400" dirty="0" smtClean="0">
                <a:solidFill>
                  <a:schemeClr val="bg1"/>
                </a:solidFill>
              </a:rPr>
              <a:t>3</a:t>
            </a:r>
            <a:endParaRPr lang="ru-RU" sz="1400" dirty="0">
              <a:solidFill>
                <a:schemeClr val="bg1"/>
              </a:solidFill>
            </a:endParaRPr>
          </a:p>
        </p:txBody>
      </p:sp>
      <p:pic>
        <p:nvPicPr>
          <p:cNvPr id="5" name="Рисунок 4" descr="Глажка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674968" y="1719003"/>
            <a:ext cx="824122" cy="87869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58144" y="2291791"/>
            <a:ext cx="72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Включены ручная и машинная стирка, глажка, ремонт одежды и обуви собственными силами</a:t>
            </a:r>
            <a:endParaRPr lang="ru-RU" sz="1600" dirty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43622" y="2984950"/>
            <a:ext cx="71287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Подраздел 35 «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Работы по ведению домашнего хозяйства для собственного конечного использования</a:t>
            </a:r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»</a:t>
            </a:r>
            <a:endParaRPr lang="ru-RU" sz="2000" dirty="0" smtClean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43622" y="3801220"/>
            <a:ext cx="72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Включены работы по ведению домашнего хозяйства, оплата счетов, перестановка мебели, продажа бытовой техники. Данные виды деятельности могут выполняться дома и вне дома</a:t>
            </a:r>
            <a:endParaRPr lang="ru-RU" sz="1600" dirty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pic>
        <p:nvPicPr>
          <p:cNvPr id="11" name="Рисунок 10" descr="Оплата счета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674968" y="3691602"/>
            <a:ext cx="792088" cy="792088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1258144" y="4740601"/>
            <a:ext cx="7200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Подраздел 36 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«Уход за домашними питомцами»</a:t>
            </a:r>
            <a:endParaRPr lang="ru-RU" sz="2000" dirty="0" smtClean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58144" y="5249095"/>
            <a:ext cx="72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Включены ежедневный уход за домашними питомцами, получение ветеринарной помощи, дрессировка</a:t>
            </a:r>
            <a:endParaRPr lang="ru-RU" sz="1600" dirty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pic>
        <p:nvPicPr>
          <p:cNvPr id="15" name="Рисунок 14" descr="Животные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498255" y="5140711"/>
            <a:ext cx="858798" cy="614651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258144" y="1369253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Подраздел 37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 «Поиск и приобретение товаров и услуг для членов собственного домашнего хозяйства и семьи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»</a:t>
            </a:r>
            <a:endParaRPr lang="ru-RU" sz="2000" dirty="0" smtClean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0"/>
          </p:nvPr>
        </p:nvSpPr>
        <p:spPr>
          <a:xfrm>
            <a:off x="1907605" y="114920"/>
            <a:ext cx="6552927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Структура и содержание раздела </a:t>
            </a:r>
            <a:r>
              <a:rPr lang="en-US" sz="1400" dirty="0" smtClean="0">
                <a:solidFill>
                  <a:schemeClr val="bg1"/>
                </a:solidFill>
              </a:rPr>
              <a:t>3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58144" y="2106730"/>
            <a:ext cx="72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Включены покупка потребительских товаров, услуг для членов семьи, поиск и приобретение товаров и услуг в интернете</a:t>
            </a:r>
            <a:endParaRPr lang="ru-RU" sz="1600" dirty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269630" y="2883114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Подраздел </a:t>
            </a:r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38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 «</a:t>
            </a:r>
            <a:r>
              <a:rPr lang="ru-RU" sz="2000" dirty="0">
                <a:solidFill>
                  <a:srgbClr val="AF1E1B"/>
                </a:solidFill>
              </a:rPr>
              <a:t>Поездки, передвижения, перевозка или сопровождение товаров или людей в связи с оказанием неоплачиваемых бытовых услуг членам домохозяйства и семьи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»</a:t>
            </a:r>
            <a:endParaRPr lang="ru-RU" sz="2000" dirty="0" smtClean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80260" y="4277506"/>
            <a:ext cx="78373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Включены вождение любых транспортных средств, перевозка и погрузка товаров, поездки в качестве пассажира, ожидание пассажиров и грузов в целях оказания неоплачиваемых бытовых услуг членам домохозяйства и </a:t>
            </a:r>
            <a:r>
              <a:rPr lang="ru-RU" sz="1600" dirty="0" smtClean="0"/>
              <a:t>семьи</a:t>
            </a:r>
            <a:endParaRPr lang="ru-RU" sz="16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296968" y="5297470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Подраздел </a:t>
            </a:r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39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 «</a:t>
            </a:r>
            <a:r>
              <a:rPr lang="ru-RU" sz="2000" dirty="0">
                <a:solidFill>
                  <a:srgbClr val="AF1E1B"/>
                </a:solidFill>
              </a:rPr>
              <a:t>Прочие неоплачиваемые бытовые услуги, оказываемые членам домохозяйства и семьи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»</a:t>
            </a:r>
            <a:endParaRPr lang="ru-RU" sz="2000" dirty="0" smtClean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58144" y="6020105"/>
            <a:ext cx="72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Включены</a:t>
            </a:r>
            <a:r>
              <a:rPr lang="ru-RU" sz="1600" b="1" dirty="0" smtClean="0">
                <a:solidFill>
                  <a:srgbClr val="AF1E1B"/>
                </a:solidFill>
              </a:rPr>
              <a:t> </a:t>
            </a:r>
            <a:r>
              <a:rPr lang="ru-RU" sz="1600" dirty="0" smtClean="0"/>
              <a:t>прочие </a:t>
            </a:r>
            <a:r>
              <a:rPr lang="ru-RU" sz="1600" dirty="0" smtClean="0"/>
              <a:t>неоплачиваемые бытовые услуги, оказываемые членам домохозяйства и семьи, не отнесенные ни к одной другой категории.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0"/>
          </p:nvPr>
        </p:nvSpPr>
        <p:spPr>
          <a:xfrm>
            <a:off x="1978025" y="114920"/>
            <a:ext cx="6552927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Структура и содержание раздела </a:t>
            </a:r>
            <a:r>
              <a:rPr lang="en-US" sz="1400" dirty="0" smtClean="0">
                <a:solidFill>
                  <a:schemeClr val="bg1"/>
                </a:solidFill>
              </a:rPr>
              <a:t>4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58144" y="1483072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4.  Оказание неоплачиваемых услуг по уходу за членами домохозяйства и семьи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02160" y="2563192"/>
            <a:ext cx="6912768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Clr>
                <a:srgbClr val="AF1E1B"/>
              </a:buClr>
              <a:buFont typeface="Wingdings" panose="05000000000000000000" pitchFamily="2" charset="2"/>
              <a:buChar char="§"/>
              <a:defRPr sz="1000"/>
            </a:pPr>
            <a:r>
              <a:rPr lang="ru-RU" sz="1600" dirty="0" smtClean="0"/>
              <a:t>Уход за детьми и воспитание детей</a:t>
            </a:r>
            <a:r>
              <a:rPr lang="ru-RU" sz="1600" dirty="0" smtClean="0"/>
              <a:t>;</a:t>
            </a:r>
          </a:p>
          <a:p>
            <a:pPr marL="285750" indent="-285750">
              <a:spcAft>
                <a:spcPts val="600"/>
              </a:spcAft>
              <a:buClr>
                <a:srgbClr val="AF1E1B"/>
              </a:buClr>
              <a:buFont typeface="Wingdings" panose="05000000000000000000" pitchFamily="2" charset="2"/>
              <a:buChar char="§"/>
              <a:defRPr sz="1000"/>
            </a:pPr>
            <a:r>
              <a:rPr lang="ru-RU" sz="1600" dirty="0" smtClean="0"/>
              <a:t>Уход за пожилыми людьми, иждивенцами и другими членами семьи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42120" y="3427288"/>
            <a:ext cx="76328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Включены услуги в отношении как членов домохозяйства, так и членов семьи, проживающих в других домохозяйствах</a:t>
            </a:r>
            <a:endParaRPr lang="ru-RU" sz="16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1042120" y="4284581"/>
            <a:ext cx="76328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Под иждивенцами понимаютс</a:t>
            </a:r>
            <a:r>
              <a:rPr lang="ru-RU" sz="1600" dirty="0" smtClean="0"/>
              <a:t>я лица, страдающие физическими или психическими заболеваниями, имеющие ограничения дееспособности или нарушения здоровья, которым требуется содействие или помощь другого лица для осуществления повседневной деятельности</a:t>
            </a:r>
            <a:endParaRPr lang="ru-RU" sz="16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258144" y="1339056"/>
            <a:ext cx="7200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Под</a:t>
            </a:r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раздел </a:t>
            </a:r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41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 «Уход за детьми и воспитание детей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»</a:t>
            </a:r>
            <a:endParaRPr lang="ru-RU" sz="2000" dirty="0" smtClean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0"/>
          </p:nvPr>
        </p:nvSpPr>
        <p:spPr>
          <a:xfrm>
            <a:off x="1906017" y="114920"/>
            <a:ext cx="6552927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Структура и содержание раздела </a:t>
            </a:r>
            <a:r>
              <a:rPr lang="en-US" sz="1400" dirty="0" smtClean="0">
                <a:solidFill>
                  <a:schemeClr val="bg1"/>
                </a:solidFill>
              </a:rPr>
              <a:t>4</a:t>
            </a:r>
            <a:endParaRPr lang="ru-RU" sz="1400" dirty="0">
              <a:solidFill>
                <a:schemeClr val="bg1"/>
              </a:solidFill>
            </a:endParaRPr>
          </a:p>
        </p:txBody>
      </p:sp>
      <p:pic>
        <p:nvPicPr>
          <p:cNvPr id="1026" name="Picture 2" descr="\\nas17\Work\Projects_III\Rosstat-4 (Бюджет времени)\Designer\Изображения из презентаций\Уход за ребенком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6976" y="1796873"/>
            <a:ext cx="648072" cy="960263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258144" y="1843112"/>
            <a:ext cx="720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Включены уход (физический и моральный) и воспитание детей, обучение детей, медицинский уход, разговоры с детьми, игры и занятия спортом с детьми, пассивный уход за детьми, разговоры с учителями и воспитателями</a:t>
            </a:r>
            <a:endParaRPr lang="ru-RU" sz="1600" dirty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58144" y="3024276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Под</a:t>
            </a:r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раздел </a:t>
            </a:r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42 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«Уход за совершеннолетними иждивенцами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»</a:t>
            </a:r>
            <a:endParaRPr lang="ru-RU" sz="2000" dirty="0" smtClean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58144" y="3836108"/>
            <a:ext cx="7200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Включены помощь совершеннолетним иждивенцам и уход за ними. </a:t>
            </a:r>
          </a:p>
          <a:p>
            <a:endParaRPr lang="ru-RU" sz="1600" dirty="0"/>
          </a:p>
          <a:p>
            <a:r>
              <a:rPr lang="ru-RU" sz="1600" dirty="0" smtClean="0"/>
              <a:t>Под совершеннолетними иждивенцами </a:t>
            </a:r>
            <a:r>
              <a:rPr lang="ru-RU" sz="1600" dirty="0"/>
              <a:t>понимаются лица, страдающие физическими или психическими заболеваниями, имеющие ограничения дееспособности или нарушения здоровья, которым требуется содействие или помощь другого лица для осуществления повседневной </a:t>
            </a:r>
            <a:r>
              <a:rPr lang="ru-RU" sz="1600" dirty="0" smtClean="0"/>
              <a:t>деятельности. </a:t>
            </a:r>
          </a:p>
          <a:p>
            <a:endParaRPr lang="ru-RU" sz="1600" dirty="0"/>
          </a:p>
          <a:p>
            <a:r>
              <a:rPr lang="ru-RU" sz="1600" dirty="0" smtClean="0"/>
              <a:t>Сюда не относятся совершеннолетние, которым требуется временное содействие</a:t>
            </a:r>
            <a:endParaRPr lang="ru-RU" sz="1600" dirty="0"/>
          </a:p>
          <a:p>
            <a:endParaRPr lang="ru-RU" sz="1600" dirty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pic>
        <p:nvPicPr>
          <p:cNvPr id="11" name="Picture 2" descr="\\nas17\Work\Projects_III\Rosstat-4 (Бюджет времени)\Designer\Изображения из презентаций\Пожилые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02960" y="4469000"/>
            <a:ext cx="936104" cy="79402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258144" y="1339056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Подр</a:t>
            </a:r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аздел </a:t>
            </a:r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43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 «Помощь совершеннолетним членам домохозяйства и семьи, не являющимся иждивенцами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»</a:t>
            </a:r>
            <a:endParaRPr lang="ru-RU" sz="2000" dirty="0" smtClean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0"/>
          </p:nvPr>
        </p:nvSpPr>
        <p:spPr>
          <a:xfrm>
            <a:off x="1907729" y="114920"/>
            <a:ext cx="6552927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Структура и содержание раздела </a:t>
            </a:r>
            <a:r>
              <a:rPr lang="en-US" sz="1400" dirty="0" smtClean="0">
                <a:solidFill>
                  <a:schemeClr val="bg1"/>
                </a:solidFill>
              </a:rPr>
              <a:t>4</a:t>
            </a:r>
            <a:endParaRPr lang="ru-RU" sz="1400" dirty="0">
              <a:solidFill>
                <a:schemeClr val="bg1"/>
              </a:solidFill>
            </a:endParaRPr>
          </a:p>
        </p:txBody>
      </p:sp>
      <p:pic>
        <p:nvPicPr>
          <p:cNvPr id="7170" name="Picture 2" descr="\\nas17\Work\Projects_III\Rosstat-4 (Бюджет времени)\Designer\Изображения из презентаций\Люди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6376" y="4723432"/>
            <a:ext cx="2376264" cy="157533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258144" y="2092889"/>
            <a:ext cx="7200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Включены оказание помощи совершеннолетним </a:t>
            </a:r>
            <a:r>
              <a:rPr lang="ru-RU" sz="1600" dirty="0"/>
              <a:t>ч</a:t>
            </a:r>
            <a:r>
              <a:rPr lang="ru-RU" sz="1600" dirty="0" smtClean="0"/>
              <a:t>ленам домохозяйства и семьи, не являющимися иждивенцами.</a:t>
            </a:r>
          </a:p>
          <a:p>
            <a:endParaRPr lang="ru-RU" sz="1600" dirty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r>
              <a:rPr lang="ru-RU" sz="1600" dirty="0" smtClean="0"/>
              <a:t>В данную категорию относятся лица</a:t>
            </a:r>
            <a:r>
              <a:rPr lang="ru-RU" sz="1600" dirty="0"/>
              <a:t>, </a:t>
            </a:r>
            <a:r>
              <a:rPr lang="ru-RU" sz="1600" dirty="0" smtClean="0"/>
              <a:t>НЕ страдающие </a:t>
            </a:r>
            <a:r>
              <a:rPr lang="ru-RU" sz="1600" dirty="0"/>
              <a:t>физическими или психическими </a:t>
            </a:r>
            <a:r>
              <a:rPr lang="ru-RU" sz="1600" dirty="0" smtClean="0"/>
              <a:t>заболеваниями и НЕ </a:t>
            </a:r>
            <a:r>
              <a:rPr lang="ru-RU" sz="1600" dirty="0"/>
              <a:t>имеющие ограничения дееспособности или нарушения </a:t>
            </a:r>
            <a:r>
              <a:rPr lang="ru-RU" sz="1600" dirty="0" smtClean="0"/>
              <a:t>здоровья. </a:t>
            </a:r>
          </a:p>
          <a:p>
            <a:endParaRPr lang="ru-RU" sz="1600" dirty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r>
              <a:rPr lang="ru-RU" sz="1600" dirty="0"/>
              <a:t>Совершеннолетние, не являющиеся иждивенцами, могут нуждаться во временном уходе и контроле вследствие временного заболевания</a:t>
            </a:r>
            <a:endParaRPr lang="ru-RU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1258144" y="1843112"/>
            <a:ext cx="720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Кодирование видов деятельности в Дневниках использования времени осуществляется на основе Кодификатора видов деятельности для выборочного наблюдения использования суточного фонда времени населением.</a:t>
            </a:r>
            <a:endParaRPr lang="ru-RU" sz="1600" dirty="0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0"/>
          </p:nvPr>
        </p:nvSpPr>
        <p:spPr>
          <a:xfrm>
            <a:off x="1906017" y="114920"/>
            <a:ext cx="6552927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Цель и задачи кодирования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74168" y="3416755"/>
            <a:ext cx="62646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Задача интервьюера при кодировании состоит в правильном</a:t>
            </a:r>
          </a:p>
          <a:p>
            <a:r>
              <a:rPr lang="ru-RU" sz="1600" dirty="0" smtClean="0"/>
              <a:t>сопоставлении вида деятельности, указанного респондентом, и группы классификации занятий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258144" y="3256190"/>
            <a:ext cx="7200800" cy="1152128"/>
          </a:xfrm>
          <a:prstGeom prst="rect">
            <a:avLst/>
          </a:prstGeom>
          <a:noFill/>
          <a:ln w="12700">
            <a:solidFill>
              <a:srgbClr val="EF5D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268612" y="5057397"/>
            <a:ext cx="72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Следует учесть, что для кодирования основных и второстепенных (параллельных) видов деятельности применяют одни и те же коды.</a:t>
            </a:r>
            <a:endParaRPr lang="ru-RU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0"/>
          </p:nvPr>
        </p:nvSpPr>
        <p:spPr>
          <a:xfrm>
            <a:off x="1912045" y="114920"/>
            <a:ext cx="6552927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Структура и содержание раздела </a:t>
            </a:r>
            <a:r>
              <a:rPr lang="en-US" sz="1400" dirty="0" smtClean="0">
                <a:solidFill>
                  <a:schemeClr val="bg1"/>
                </a:solidFill>
              </a:rPr>
              <a:t>4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76146" y="4446230"/>
            <a:ext cx="69487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Включены все другие виды деятельности, связанные с оказанием неоплачиваемых услуг по уходу за членами домохозяйства и семьи, не отнесенные ни к одной другой категории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276146" y="1339056"/>
            <a:ext cx="7200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Подраздел </a:t>
            </a:r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44 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«Передвижения и сопровождение товаров или людей в связи с оказанием неоплачиваемых услуг по уходу за членами домохозяйства и семьи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»</a:t>
            </a:r>
            <a:endParaRPr lang="ru-RU" sz="2000" dirty="0" smtClean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76146" y="2527501"/>
            <a:ext cx="72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Включены сопровождение собственных детей, совершеннолетних иждивенцев, совершеннолетних членов семьи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282431" y="3285058"/>
            <a:ext cx="7200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Подраздел 49 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«</a:t>
            </a:r>
            <a:r>
              <a:rPr lang="ru-RU" sz="2000" dirty="0">
                <a:solidFill>
                  <a:srgbClr val="AF1E1B"/>
                </a:solidFill>
              </a:rPr>
              <a:t>Другие виды деятельности, связанные с оказанием неоплачиваемых услуг по уходу за членами домохозяйства и семьи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»</a:t>
            </a:r>
            <a:endParaRPr lang="ru-RU" sz="2000" dirty="0" smtClean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0"/>
          </p:nvPr>
        </p:nvSpPr>
        <p:spPr>
          <a:xfrm>
            <a:off x="1912293" y="114920"/>
            <a:ext cx="6552927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Структура и содержание раздела </a:t>
            </a:r>
            <a:r>
              <a:rPr lang="en-US" sz="1400" dirty="0" smtClean="0">
                <a:solidFill>
                  <a:schemeClr val="bg1"/>
                </a:solidFill>
              </a:rPr>
              <a:t>5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58144" y="1483072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cap="small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5. Неоплачиваемый труд волонтеров, стажеров и другие виды неоплачиваемой трудовой деятельности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02160" y="2563192"/>
            <a:ext cx="691276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Clr>
                <a:srgbClr val="AF1E1B"/>
              </a:buClr>
              <a:buFont typeface="Wingdings" panose="05000000000000000000" pitchFamily="2" charset="2"/>
              <a:buChar char="§"/>
              <a:defRPr sz="1000"/>
            </a:pPr>
            <a:r>
              <a:rPr lang="ru-RU" sz="1600" dirty="0" smtClean="0"/>
              <a:t>Неоплачиваемый труд волонтеров</a:t>
            </a:r>
            <a:r>
              <a:rPr lang="ru-RU" sz="1600" dirty="0" smtClean="0"/>
              <a:t>;</a:t>
            </a:r>
          </a:p>
          <a:p>
            <a:pPr marL="285750" indent="-285750">
              <a:spcAft>
                <a:spcPts val="600"/>
              </a:spcAft>
              <a:buClr>
                <a:srgbClr val="AF1E1B"/>
              </a:buClr>
              <a:buFont typeface="Wingdings" panose="05000000000000000000" pitchFamily="2" charset="2"/>
              <a:buChar char="§"/>
              <a:defRPr sz="1000"/>
            </a:pPr>
            <a:r>
              <a:rPr lang="ru-RU" sz="1600" dirty="0" smtClean="0"/>
              <a:t>Оказание неоплачиваемых добровольных услуг обществу и организациям, </a:t>
            </a:r>
          </a:p>
          <a:p>
            <a:pPr marL="285750" indent="-285750">
              <a:spcAft>
                <a:spcPts val="600"/>
              </a:spcAft>
              <a:buClr>
                <a:srgbClr val="AF1E1B"/>
              </a:buClr>
              <a:buFont typeface="Wingdings" panose="05000000000000000000" pitchFamily="2" charset="2"/>
              <a:buChar char="§"/>
              <a:defRPr sz="1000"/>
            </a:pPr>
            <a:r>
              <a:rPr lang="ru-RU" sz="1600" dirty="0" smtClean="0"/>
              <a:t>Производство «в интересах других лиц»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258144" y="1195040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Подраздел </a:t>
            </a:r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51 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«Неоплачиваемая добровольная помощь другим домохозяйствам (прямое </a:t>
            </a:r>
            <a:r>
              <a:rPr lang="ru-RU" sz="2000" dirty="0" err="1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волонтерство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)»</a:t>
            </a:r>
            <a:endParaRPr lang="ru-RU" sz="2000" dirty="0" smtClean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0"/>
          </p:nvPr>
        </p:nvSpPr>
        <p:spPr>
          <a:xfrm>
            <a:off x="1906017" y="114920"/>
            <a:ext cx="6552927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Структура и содержание раздела </a:t>
            </a:r>
            <a:r>
              <a:rPr lang="en-US" sz="1400" dirty="0" smtClean="0">
                <a:solidFill>
                  <a:schemeClr val="bg1"/>
                </a:solidFill>
              </a:rPr>
              <a:t>5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8144" y="2059136"/>
            <a:ext cx="72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Включена неоплачиваемая, необязательная деятельность по обслуживанию домохозяйств, ведению домашнего хозяйства, строительству и косметическому ремонту другим домохозяйствам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241888" y="3046343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Подр</a:t>
            </a:r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аздел </a:t>
            </a:r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52 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«Оказание неоплачиваемых добровольных услуг обществу и организациям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»</a:t>
            </a:r>
            <a:endParaRPr lang="ru-RU" sz="2000" dirty="0" smtClean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41888" y="3910439"/>
            <a:ext cx="7200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Включена неоплачиваемая, необязательная деятельность по производству товаров или оказанию услуг в виде помощи и организованная местным населением или организацией, деятельность по уборке улиц, по приготовлению еды, деятельность в области культуры, отдыха и спорта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258144" y="1345592"/>
            <a:ext cx="80648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Подраздел </a:t>
            </a:r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53 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«Неоплачиваемый труд стажеров и связанные с ним виды деятельности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»</a:t>
            </a:r>
            <a:endParaRPr lang="ru-RU" sz="2000" dirty="0" smtClean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0"/>
          </p:nvPr>
        </p:nvSpPr>
        <p:spPr>
          <a:xfrm>
            <a:off x="1942120" y="114920"/>
            <a:ext cx="6552927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Структура и содержание раздела </a:t>
            </a:r>
            <a:r>
              <a:rPr lang="en-US" sz="1400" dirty="0" smtClean="0">
                <a:solidFill>
                  <a:schemeClr val="bg1"/>
                </a:solidFill>
              </a:rPr>
              <a:t>5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58144" y="2059136"/>
            <a:ext cx="72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Включена деятельность в интересах других лиц с целью приобретения трудового опыта и навыков в той или иной профессии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234932" y="2643911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</a:t>
            </a:r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одраздел </a:t>
            </a:r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54 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«Время, затраченное на передвижения в связи с неоплачиваемой трудовой деятельностью волонтеров, стажеров и другими видами неоплачиваемой трудовой деятельности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»</a:t>
            </a:r>
            <a:endParaRPr lang="ru-RU" sz="2000" dirty="0" smtClean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58144" y="3967350"/>
            <a:ext cx="72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Включены поездки, связанные с неоплачиваемым трудом волонтеров, стажеров и другими видами неоплачиваемой трудовой деятельности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234932" y="4552125"/>
            <a:ext cx="75608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</a:t>
            </a:r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одраздел </a:t>
            </a:r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59 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«Другие виды неоплачиваемой трудовой деятельности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»</a:t>
            </a:r>
            <a:endParaRPr lang="ru-RU" sz="2000" dirty="0" smtClean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58144" y="5290789"/>
            <a:ext cx="75376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Включены </a:t>
            </a:r>
            <a:r>
              <a:rPr lang="ru-RU" sz="1600" dirty="0"/>
              <a:t>неоплачиваемые общественные услуги и работа, выполняемая в местах лишения свободы по решению суда или аналогичного органа, либо неоплачиваемая военная или альтернативная гражданская служба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8144" y="1123032"/>
            <a:ext cx="79208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cap="small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6. Обучение</a:t>
            </a:r>
          </a:p>
        </p:txBody>
      </p:sp>
      <p:pic>
        <p:nvPicPr>
          <p:cNvPr id="2050" name="Picture 2" descr="\\nas17\Work\Projects_III\Rosstat-4 (Бюджет времени)\Designer\Изображения из презентаций\Книжка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6402" y="4507408"/>
            <a:ext cx="1544510" cy="1244588"/>
          </a:xfrm>
          <a:prstGeom prst="rect">
            <a:avLst/>
          </a:prstGeom>
          <a:noFill/>
        </p:spPr>
      </p:pic>
      <p:sp>
        <p:nvSpPr>
          <p:cNvPr id="9" name="Текст 7"/>
          <p:cNvSpPr>
            <a:spLocks noGrp="1"/>
          </p:cNvSpPr>
          <p:nvPr>
            <p:ph type="body" sz="quarter" idx="10"/>
          </p:nvPr>
        </p:nvSpPr>
        <p:spPr>
          <a:xfrm>
            <a:off x="1928813" y="114920"/>
            <a:ext cx="6552927" cy="360040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Кодирование видо</a:t>
            </a:r>
            <a:r>
              <a:rPr lang="ru-RU" sz="1400" dirty="0" smtClean="0">
                <a:solidFill>
                  <a:schemeClr val="bg1"/>
                </a:solidFill>
              </a:rPr>
              <a:t>в деятельности, относящихся лично к респонденту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58144" y="2108205"/>
            <a:ext cx="6912768" cy="176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rgbClr val="AF1E1B"/>
              </a:buClr>
              <a:buFont typeface="Wingdings" panose="05000000000000000000" pitchFamily="2" charset="2"/>
              <a:buChar char="§"/>
              <a:defRPr sz="1000"/>
            </a:pPr>
            <a:r>
              <a:rPr lang="ru-RU" sz="1600" dirty="0" smtClean="0"/>
              <a:t>Учеба на всех уровнях системы образования</a:t>
            </a:r>
            <a:r>
              <a:rPr lang="ru-RU" sz="1600" dirty="0" smtClean="0"/>
              <a:t>;</a:t>
            </a:r>
          </a:p>
          <a:p>
            <a:pPr marL="285750" indent="-285750">
              <a:spcAft>
                <a:spcPts val="1800"/>
              </a:spcAft>
              <a:buClr>
                <a:srgbClr val="AF1E1B"/>
              </a:buClr>
              <a:buFont typeface="Wingdings" panose="05000000000000000000" pitchFamily="2" charset="2"/>
              <a:buChar char="§"/>
              <a:defRPr sz="1000"/>
            </a:pPr>
            <a:r>
              <a:rPr lang="ru-RU" sz="1600" dirty="0" smtClean="0"/>
              <a:t>Программы дополнительного образования;, </a:t>
            </a:r>
          </a:p>
          <a:p>
            <a:pPr marL="285750" indent="-285750">
              <a:spcAft>
                <a:spcPts val="1800"/>
              </a:spcAft>
              <a:buClr>
                <a:srgbClr val="AF1E1B"/>
              </a:buClr>
              <a:buFont typeface="Wingdings" panose="05000000000000000000" pitchFamily="2" charset="2"/>
              <a:buChar char="§"/>
              <a:defRPr sz="1000"/>
            </a:pPr>
            <a:r>
              <a:rPr lang="ru-RU" sz="1600" dirty="0" smtClean="0"/>
              <a:t>Выполнение домашних заданий;</a:t>
            </a:r>
          </a:p>
          <a:p>
            <a:pPr marL="285750" indent="-285750">
              <a:spcAft>
                <a:spcPts val="1800"/>
              </a:spcAft>
              <a:buClr>
                <a:srgbClr val="AF1E1B"/>
              </a:buClr>
              <a:buFont typeface="Wingdings" panose="05000000000000000000" pitchFamily="2" charset="2"/>
              <a:buChar char="§"/>
              <a:defRPr sz="1000"/>
            </a:pPr>
            <a:r>
              <a:rPr lang="ru-RU" sz="1600" dirty="0" smtClean="0"/>
              <a:t>Школьные мероприятия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258144" y="1123032"/>
            <a:ext cx="7200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</a:t>
            </a:r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одраздел </a:t>
            </a:r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61 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«Формальное образование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»</a:t>
            </a:r>
            <a:endParaRPr lang="ru-RU" sz="2000" dirty="0" smtClean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0"/>
          </p:nvPr>
        </p:nvSpPr>
        <p:spPr>
          <a:xfrm>
            <a:off x="1906017" y="114920"/>
            <a:ext cx="6552927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Структура и содержание раздела 6</a:t>
            </a:r>
            <a:endParaRPr lang="ru-RU" sz="1400" dirty="0">
              <a:solidFill>
                <a:schemeClr val="bg1"/>
              </a:solidFill>
            </a:endParaRPr>
          </a:p>
        </p:txBody>
      </p:sp>
      <p:pic>
        <p:nvPicPr>
          <p:cNvPr id="3074" name="Picture 2" descr="\\nas17\Work\Projects_III\Rosstat-4 (Бюджет времени)\Designer\Изображения из презентаций\ребенок школа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2920" y="1160124"/>
            <a:ext cx="1080120" cy="780573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222121" y="1577678"/>
            <a:ext cx="72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Включены посещение занятий на всех уровнях обучения, перерывы в процессе учебы, дистанционное обучение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232361" y="2228710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Подраздел </a:t>
            </a:r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62 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«Выполнение домашнего задания, занятия с репетитором, повторение изученного курса, научные исследования и деятельность, связанная с формальным образованием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»</a:t>
            </a:r>
            <a:endParaRPr lang="ru-RU" sz="2000" dirty="0" smtClean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22121" y="3618406"/>
            <a:ext cx="72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Включены выполнение домашнего задания, повторение изученных курсов, занятия с репетитором</a:t>
            </a:r>
          </a:p>
        </p:txBody>
      </p:sp>
      <p:pic>
        <p:nvPicPr>
          <p:cNvPr id="11" name="Рисунок 10" descr="Красный дом и документ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31487" y="2951694"/>
            <a:ext cx="879157" cy="983894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1222121" y="4239832"/>
            <a:ext cx="80648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Подраздел </a:t>
            </a:r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63 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«Дополнительное обучение, неформальное образование и курсы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»</a:t>
            </a:r>
            <a:endParaRPr lang="ru-RU" sz="2000" dirty="0" smtClean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27996" y="5018999"/>
            <a:ext cx="72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Включены виды деятельности, связанные с дополнительным обучением, курсы переподготовки, иностранных языков, программы повышения грамотности, курсы, связанные с хобби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258144" y="1267048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Подраздел </a:t>
            </a:r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64 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«Время, затраченное на передвижения в связи с обучением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»</a:t>
            </a:r>
            <a:endParaRPr lang="ru-RU" sz="2000" dirty="0" smtClean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0"/>
          </p:nvPr>
        </p:nvSpPr>
        <p:spPr>
          <a:xfrm>
            <a:off x="1941761" y="114920"/>
            <a:ext cx="6552927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Структура и содержание раздела 6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14753" y="2060587"/>
            <a:ext cx="72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ru-RU" sz="1600" dirty="0" smtClean="0"/>
              <a:t>Включены </a:t>
            </a:r>
            <a:r>
              <a:rPr lang="ru-RU" sz="1600" dirty="0"/>
              <a:t>поездки в место проведения и возвращение из места проведения учебных </a:t>
            </a:r>
            <a:r>
              <a:rPr lang="ru-RU" sz="1600" dirty="0" smtClean="0"/>
              <a:t>мероприятий, </a:t>
            </a:r>
            <a:r>
              <a:rPr lang="ru-RU" sz="1600" dirty="0"/>
              <a:t>поездки на автомобиле в качестве водителя в место учебы и т. д</a:t>
            </a:r>
            <a:r>
              <a:rPr lang="ru-RU" sz="1600" dirty="0" smtClean="0"/>
              <a:t>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258144" y="3008887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Подраздел 69 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«</a:t>
            </a:r>
            <a:r>
              <a:rPr lang="ru-RU" sz="2000" dirty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Другие виды деятельности, связанные с обучением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»</a:t>
            </a:r>
            <a:endParaRPr lang="ru-RU" sz="2000" dirty="0" smtClean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42745" y="3834673"/>
            <a:ext cx="72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ru-RU" sz="1600" dirty="0" smtClean="0"/>
              <a:t>Включены другие виды деятельности, связанные с обучением, не отнесенные ни к одной другой категории</a:t>
            </a:r>
            <a:endParaRPr lang="ru-RU" sz="1600" dirty="0"/>
          </a:p>
          <a:p>
            <a:endParaRPr lang="ru-RU" sz="1600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0"/>
          </p:nvPr>
        </p:nvSpPr>
        <p:spPr>
          <a:xfrm>
            <a:off x="1916113" y="114920"/>
            <a:ext cx="6552927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Структура и содержание раздела 7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58144" y="1411064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cap="small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7. Общение и взаимодействие с людьми, участие в общественной жизни и отправление религиозного культа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02160" y="2563192"/>
            <a:ext cx="6912768" cy="176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rgbClr val="AF1E1B"/>
              </a:buClr>
              <a:buFont typeface="Wingdings" panose="05000000000000000000" pitchFamily="2" charset="2"/>
              <a:buChar char="§"/>
              <a:defRPr sz="1000"/>
            </a:pPr>
            <a:r>
              <a:rPr lang="ru-RU" sz="1600" dirty="0" smtClean="0"/>
              <a:t>Общение с семьей</a:t>
            </a:r>
            <a:r>
              <a:rPr lang="ru-RU" sz="1600" dirty="0" smtClean="0"/>
              <a:t>;</a:t>
            </a:r>
          </a:p>
          <a:p>
            <a:pPr marL="285750" indent="-285750">
              <a:spcAft>
                <a:spcPts val="1800"/>
              </a:spcAft>
              <a:buClr>
                <a:srgbClr val="AF1E1B"/>
              </a:buClr>
              <a:buFont typeface="Wingdings" panose="05000000000000000000" pitchFamily="2" charset="2"/>
              <a:buChar char="§"/>
              <a:defRPr sz="1000"/>
            </a:pPr>
            <a:r>
              <a:rPr lang="ru-RU" sz="1600" dirty="0" smtClean="0"/>
              <a:t>Хождение в гости;, </a:t>
            </a:r>
          </a:p>
          <a:p>
            <a:pPr marL="285750" indent="-285750">
              <a:spcAft>
                <a:spcPts val="1800"/>
              </a:spcAft>
              <a:buClr>
                <a:srgbClr val="AF1E1B"/>
              </a:buClr>
              <a:buFont typeface="Wingdings" panose="05000000000000000000" pitchFamily="2" charset="2"/>
              <a:buChar char="§"/>
              <a:defRPr sz="1000"/>
            </a:pPr>
            <a:r>
              <a:rPr lang="ru-RU" sz="1600" dirty="0" smtClean="0"/>
              <a:t>Прием гостей;</a:t>
            </a:r>
          </a:p>
          <a:p>
            <a:pPr marL="285750" indent="-285750">
              <a:spcAft>
                <a:spcPts val="1800"/>
              </a:spcAft>
              <a:buClr>
                <a:srgbClr val="AF1E1B"/>
              </a:buClr>
              <a:buFont typeface="Wingdings" panose="05000000000000000000" pitchFamily="2" charset="2"/>
              <a:buChar char="§"/>
              <a:defRPr sz="1000"/>
            </a:pPr>
            <a:r>
              <a:rPr lang="ru-RU" sz="1600" dirty="0" smtClean="0"/>
              <a:t>Общение в </a:t>
            </a:r>
            <a:r>
              <a:rPr lang="ru-RU" sz="1600" dirty="0" err="1" smtClean="0"/>
              <a:t>соцсетях</a:t>
            </a:r>
            <a:endParaRPr lang="ru-RU" sz="16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258144" y="1195040"/>
            <a:ext cx="80648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Подраздел </a:t>
            </a:r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71 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«Общение и взаимодействие с людьми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»</a:t>
            </a:r>
            <a:endParaRPr lang="ru-RU" sz="2000" dirty="0" smtClean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6" name="Текст 7"/>
          <p:cNvSpPr txBox="1">
            <a:spLocks/>
          </p:cNvSpPr>
          <p:nvPr/>
        </p:nvSpPr>
        <p:spPr>
          <a:xfrm>
            <a:off x="1916113" y="114920"/>
            <a:ext cx="6552927" cy="216024"/>
          </a:xfrm>
          <a:prstGeom prst="rect">
            <a:avLst/>
          </a:prstGeom>
        </p:spPr>
        <p:txBody>
          <a:bodyPr/>
          <a:lstStyle>
            <a:lvl1pPr marL="0" indent="0" algn="l" defTabSz="97155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89384" indent="-303609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44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002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59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7176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575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33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90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smtClean="0">
                <a:solidFill>
                  <a:schemeClr val="bg1"/>
                </a:solidFill>
              </a:rPr>
              <a:t>Структура и содержание раздела 7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4882" y="1771104"/>
            <a:ext cx="7200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ru-RU" sz="1600" dirty="0" smtClean="0"/>
              <a:t>Включены общение и взаимодействие с людьми, включая разговоры при личной встрече, по телефону, через смс-сообщения, с помощью средств ИКТ, прием гостей, посещение родственников, посещение вечеринок, торжественных приемов, электронная корреспонденция, споры, конфликты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254882" y="3270497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Подраздел </a:t>
            </a:r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72 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«Участие в культурных/социальных общественных мероприятиях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»</a:t>
            </a:r>
            <a:endParaRPr lang="ru-RU" sz="2000" dirty="0" smtClean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54882" y="4154337"/>
            <a:ext cx="72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ru-RU" sz="1600" dirty="0" smtClean="0"/>
              <a:t>Включены участие в общественных культурных/социальных мероприятиях, участие в свадьбах, похоронах, народных гуляньях</a:t>
            </a:r>
          </a:p>
        </p:txBody>
      </p:sp>
      <p:pic>
        <p:nvPicPr>
          <p:cNvPr id="9" name="Рисунок 8" descr="Свадьба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70912" y="3608458"/>
            <a:ext cx="1026139" cy="1055770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1250763" y="4824200"/>
            <a:ext cx="72728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Подраздел 73 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«Участие в исполнении гражданских и связанных с ними обязанностей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»</a:t>
            </a:r>
            <a:endParaRPr lang="ru-RU" sz="2000" dirty="0" smtClean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50763" y="5587548"/>
            <a:ext cx="72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ru-RU" sz="1600" dirty="0" smtClean="0"/>
              <a:t>Включены виды деятельности, связанные с исполнением гражданских обязанностей (голосование, выступление в качестве свидетеля и т.п.)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8144" y="1289267"/>
            <a:ext cx="7200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Подраздел </a:t>
            </a:r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74 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«Отправление религиозного культа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»</a:t>
            </a:r>
            <a:endParaRPr lang="ru-RU" sz="2000" dirty="0" smtClean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6" name="Текст 7"/>
          <p:cNvSpPr txBox="1">
            <a:spLocks/>
          </p:cNvSpPr>
          <p:nvPr/>
        </p:nvSpPr>
        <p:spPr>
          <a:xfrm>
            <a:off x="1916113" y="114920"/>
            <a:ext cx="6552927" cy="216024"/>
          </a:xfrm>
          <a:prstGeom prst="rect">
            <a:avLst/>
          </a:prstGeom>
        </p:spPr>
        <p:txBody>
          <a:bodyPr/>
          <a:lstStyle>
            <a:lvl1pPr marL="0" indent="0" algn="l" defTabSz="97155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89384" indent="-303609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44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002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59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7176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575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33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90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smtClean="0">
                <a:solidFill>
                  <a:schemeClr val="bg1"/>
                </a:solidFill>
              </a:rPr>
              <a:t>Структура и содержание раздела 7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54882" y="1771104"/>
            <a:ext cx="72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ru-RU" sz="1600" dirty="0" smtClean="0"/>
              <a:t>Включены молитвы, медитация, чтение религиозных книг, участие в религиозных церемониях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277136" y="2442391"/>
            <a:ext cx="73978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Подраздел </a:t>
            </a:r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75 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«Время, затраченное на передвижения в связи с общением и взаимодействием с людьми, участием в общественной жизни и отправлением религиозного культа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»</a:t>
            </a:r>
            <a:endParaRPr lang="ru-RU" sz="2000" dirty="0" smtClean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77136" y="3544566"/>
            <a:ext cx="72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ru-RU" sz="1600" dirty="0" smtClean="0"/>
              <a:t>Включены поездки, связанные с общением и взаимодействием с людьми, участием в общественной жизни и отправлением религиозного культа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242971" y="4216021"/>
            <a:ext cx="73978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Подраздел 79 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«</a:t>
            </a:r>
            <a:r>
              <a:rPr lang="ru-RU" sz="2000" dirty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Другие виды деятельности, связанные с общением и взаимодействием с людьми, участием в общественной жизни и отправлением религиозного культа</a:t>
            </a:r>
            <a:r>
              <a:rPr lang="ru-RU" sz="2000" dirty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»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254882" y="5277113"/>
            <a:ext cx="720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ru-RU" sz="1600" dirty="0" smtClean="0"/>
              <a:t>Включены </a:t>
            </a:r>
            <a:r>
              <a:rPr lang="ru-RU" sz="1600" dirty="0"/>
              <a:t>Другие виды деятельности, связанные с общением и взаимодействием с людьми, участием в общественной жизни и отправлением религиозного </a:t>
            </a:r>
            <a:r>
              <a:rPr lang="ru-RU" sz="1600" dirty="0" smtClean="0"/>
              <a:t>культа, не отнесенные ни к одной другой категории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258144" y="1475521"/>
            <a:ext cx="7200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Кодификатор состоит из 9 основных разделов, которые представляют собой три направления видов деятельности.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58144" y="2563192"/>
            <a:ext cx="691276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Виды деятельности, связанные с оплачиваемой занятостью:</a:t>
            </a:r>
          </a:p>
          <a:p>
            <a:endParaRPr lang="ru-RU" sz="1600" b="1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 lvl="1">
              <a:buBlip>
                <a:blip r:embed="rId2"/>
              </a:buBlip>
            </a:pP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</a:t>
            </a:r>
            <a:r>
              <a:rPr lang="ru-RU" sz="1600" dirty="0" smtClean="0"/>
              <a:t>раздел 1 «Занятость и связанные с ней виды деятельности».</a:t>
            </a:r>
          </a:p>
          <a:p>
            <a:pPr lvl="1">
              <a:buBlip>
                <a:blip r:embed="rId2"/>
              </a:buBlip>
            </a:pPr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 lvl="1">
              <a:buBlip>
                <a:blip r:embed="rId2"/>
              </a:buBlip>
            </a:pPr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r>
              <a:rPr lang="ru-RU" sz="1600" dirty="0" smtClean="0"/>
              <a:t>Виды деятельности, связанные с неоплачиваемым трудом:</a:t>
            </a:r>
          </a:p>
          <a:p>
            <a:endParaRPr lang="ru-RU" sz="1600" b="1" dirty="0" smtClean="0"/>
          </a:p>
          <a:p>
            <a:pPr lvl="1">
              <a:buBlip>
                <a:blip r:embed="rId2"/>
              </a:buBlip>
            </a:pPr>
            <a:r>
              <a:rPr lang="ru-RU" sz="1600" dirty="0" smtClean="0"/>
              <a:t> раздел 2 «Производство товаров для собственного конечного использования»;</a:t>
            </a:r>
          </a:p>
          <a:p>
            <a:pPr lvl="1">
              <a:buBlip>
                <a:blip r:embed="rId2"/>
              </a:buBlip>
            </a:pPr>
            <a:r>
              <a:rPr lang="ru-RU" sz="1600" dirty="0" smtClean="0"/>
              <a:t> раздел 3 «Оказание неоплачиваемых бытовых услуг членам домохозяйства и семьи»;</a:t>
            </a:r>
          </a:p>
          <a:p>
            <a:pPr lvl="1">
              <a:buBlip>
                <a:blip r:embed="rId2"/>
              </a:buBlip>
            </a:pPr>
            <a:r>
              <a:rPr lang="ru-RU" sz="1600" dirty="0" smtClean="0"/>
              <a:t> раздел 4 «Оказание неоплачиваемых услуг по уходу за членами домохозяйства и семьи»;</a:t>
            </a:r>
          </a:p>
          <a:p>
            <a:pPr lvl="1">
              <a:buBlip>
                <a:blip r:embed="rId2"/>
              </a:buBlip>
            </a:pPr>
            <a:r>
              <a:rPr lang="ru-RU" sz="1600" dirty="0" smtClean="0"/>
              <a:t> раздел 5 «Неоплачиваемый труд волонтеров, стажеров и другие виды неоплачиваемой трудовой деятельности».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0"/>
          </p:nvPr>
        </p:nvSpPr>
        <p:spPr>
          <a:xfrm>
            <a:off x="1937569" y="114920"/>
            <a:ext cx="6552927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Структура и содержание Кодификатора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249353" y="1483072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cap="small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8. Культурные мероприятия, досуг, средства массовой информации и занятия спортом</a:t>
            </a:r>
          </a:p>
        </p:txBody>
      </p:sp>
      <p:sp>
        <p:nvSpPr>
          <p:cNvPr id="10" name="Текст 7"/>
          <p:cNvSpPr txBox="1">
            <a:spLocks/>
          </p:cNvSpPr>
          <p:nvPr/>
        </p:nvSpPr>
        <p:spPr>
          <a:xfrm>
            <a:off x="1916113" y="114920"/>
            <a:ext cx="6552927" cy="216024"/>
          </a:xfrm>
          <a:prstGeom prst="rect">
            <a:avLst/>
          </a:prstGeom>
        </p:spPr>
        <p:txBody>
          <a:bodyPr/>
          <a:lstStyle>
            <a:lvl1pPr marL="0" indent="0" algn="l" defTabSz="97155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89384" indent="-303609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44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002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59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7176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575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33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90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bg1"/>
                </a:solidFill>
              </a:rPr>
              <a:t>Структура и содержание раздела 8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02160" y="2563192"/>
            <a:ext cx="6912768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rgbClr val="AF1E1B"/>
              </a:buClr>
              <a:buFont typeface="Wingdings" panose="05000000000000000000" pitchFamily="2" charset="2"/>
              <a:buChar char="§"/>
              <a:defRPr sz="1000"/>
            </a:pPr>
            <a:r>
              <a:rPr lang="ru-RU" sz="1600" dirty="0" smtClean="0"/>
              <a:t>Посещение культурно-развлекательных мероприятий</a:t>
            </a:r>
            <a:r>
              <a:rPr lang="ru-RU" sz="1600" dirty="0" smtClean="0"/>
              <a:t>;</a:t>
            </a:r>
          </a:p>
          <a:p>
            <a:pPr marL="285750" indent="-285750">
              <a:spcAft>
                <a:spcPts val="1800"/>
              </a:spcAft>
              <a:buClr>
                <a:srgbClr val="AF1E1B"/>
              </a:buClr>
              <a:buFont typeface="Wingdings" panose="05000000000000000000" pitchFamily="2" charset="2"/>
              <a:buChar char="§"/>
              <a:defRPr sz="1000"/>
            </a:pPr>
            <a:r>
              <a:rPr lang="ru-RU" sz="1600" dirty="0" smtClean="0"/>
              <a:t>Посещение спортивных мероприятий;, </a:t>
            </a:r>
          </a:p>
          <a:p>
            <a:pPr marL="285750" indent="-285750">
              <a:spcAft>
                <a:spcPts val="1800"/>
              </a:spcAft>
              <a:buClr>
                <a:srgbClr val="AF1E1B"/>
              </a:buClr>
              <a:buFont typeface="Wingdings" panose="05000000000000000000" pitchFamily="2" charset="2"/>
              <a:buChar char="§"/>
              <a:defRPr sz="1000"/>
            </a:pPr>
            <a:r>
              <a:rPr lang="ru-RU" sz="1600" dirty="0" smtClean="0"/>
              <a:t>Посещение парков;</a:t>
            </a:r>
          </a:p>
          <a:p>
            <a:pPr marL="285750" indent="-285750">
              <a:spcAft>
                <a:spcPts val="1800"/>
              </a:spcAft>
              <a:buClr>
                <a:srgbClr val="AF1E1B"/>
              </a:buClr>
              <a:buFont typeface="Wingdings" panose="05000000000000000000" pitchFamily="2" charset="2"/>
              <a:buChar char="§"/>
              <a:defRPr sz="1000"/>
            </a:pPr>
            <a:r>
              <a:rPr lang="ru-RU" sz="1600" dirty="0" smtClean="0"/>
              <a:t>Участие в культурной жизни;</a:t>
            </a:r>
          </a:p>
          <a:p>
            <a:pPr marL="285750" indent="-285750">
              <a:spcAft>
                <a:spcPts val="1800"/>
              </a:spcAft>
              <a:buClr>
                <a:srgbClr val="AF1E1B"/>
              </a:buClr>
              <a:buFont typeface="Wingdings" panose="05000000000000000000" pitchFamily="2" charset="2"/>
              <a:buChar char="§"/>
              <a:defRPr sz="1000"/>
            </a:pPr>
            <a:r>
              <a:rPr lang="ru-RU" sz="1600" dirty="0" smtClean="0"/>
              <a:t>Хобби;</a:t>
            </a:r>
          </a:p>
          <a:p>
            <a:pPr marL="285750" indent="-285750">
              <a:spcAft>
                <a:spcPts val="1800"/>
              </a:spcAft>
              <a:buClr>
                <a:srgbClr val="AF1E1B"/>
              </a:buClr>
              <a:buFont typeface="Wingdings" panose="05000000000000000000" pitchFamily="2" charset="2"/>
              <a:buChar char="§"/>
              <a:defRPr sz="1000"/>
            </a:pPr>
            <a:r>
              <a:rPr lang="ru-RU" sz="1600" dirty="0" smtClean="0"/>
              <a:t>Занятия спортом;</a:t>
            </a:r>
          </a:p>
          <a:p>
            <a:pPr marL="285750" indent="-285750">
              <a:spcAft>
                <a:spcPts val="1800"/>
              </a:spcAft>
              <a:buClr>
                <a:srgbClr val="AF1E1B"/>
              </a:buClr>
              <a:buFont typeface="Wingdings" panose="05000000000000000000" pitchFamily="2" charset="2"/>
              <a:buChar char="§"/>
              <a:defRPr sz="1000"/>
            </a:pPr>
            <a:r>
              <a:rPr lang="ru-RU" sz="1600" dirty="0" smtClean="0"/>
              <a:t>Отдых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258144" y="1411064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Подраздел </a:t>
            </a:r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81 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«Посещение 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культурно-развлекательных и спортивных мероприятий/объектов»</a:t>
            </a:r>
            <a:endParaRPr lang="ru-RU" sz="2000" dirty="0" smtClean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pic>
        <p:nvPicPr>
          <p:cNvPr id="5" name="Рисунок 4" descr="Театр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616583" y="2103561"/>
            <a:ext cx="1100505" cy="737856"/>
          </a:xfrm>
          <a:prstGeom prst="rect">
            <a:avLst/>
          </a:prstGeom>
        </p:spPr>
      </p:pic>
      <p:sp>
        <p:nvSpPr>
          <p:cNvPr id="6" name="Текст 7"/>
          <p:cNvSpPr txBox="1">
            <a:spLocks/>
          </p:cNvSpPr>
          <p:nvPr/>
        </p:nvSpPr>
        <p:spPr>
          <a:xfrm>
            <a:off x="1916113" y="114920"/>
            <a:ext cx="6552927" cy="216024"/>
          </a:xfrm>
          <a:prstGeom prst="rect">
            <a:avLst/>
          </a:prstGeom>
        </p:spPr>
        <p:txBody>
          <a:bodyPr/>
          <a:lstStyle>
            <a:lvl1pPr marL="0" indent="0" algn="l" defTabSz="97155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89384" indent="-303609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44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002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59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7176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575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33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90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bg1"/>
                </a:solidFill>
              </a:rPr>
              <a:t>Структура и содержание раздела 8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58144" y="2256642"/>
            <a:ext cx="72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ru-RU" sz="1600" dirty="0" smtClean="0"/>
              <a:t>Включены посещение массовых культурных мероприятий и выставок, парков, спортивных мероприятий, фестивалей, кинотеатров, музеев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233198" y="2979109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Подраздел </a:t>
            </a:r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82 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«Участие в культурной жизни, хобби, игры и другие виды досуга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»</a:t>
            </a:r>
            <a:endParaRPr lang="ru-RU" sz="2000" dirty="0" smtClean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33198" y="3824687"/>
            <a:ext cx="720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Включены </a:t>
            </a:r>
            <a:r>
              <a:rPr lang="ru-RU" sz="1600" dirty="0"/>
              <a:t>активные занятия живописью, музыкой, театральным искусством и танцами, занятия хобби, такими как коллекционирование марок, монет и открыток, выполнение расчетов на компьютере и программирование, занятие ремеслами и участие в играх</a:t>
            </a:r>
            <a:r>
              <a:rPr lang="ru-RU" sz="1600" dirty="0" smtClean="0"/>
              <a:t>,</a:t>
            </a:r>
            <a:endParaRPr lang="ru-RU" sz="1600" dirty="0"/>
          </a:p>
        </p:txBody>
      </p:sp>
      <p:pic>
        <p:nvPicPr>
          <p:cNvPr id="11" name="Picture 2" descr="\\nas17\Work\Projects_III\Rosstat-4 (Бюджет времени)\Designer\Изображения из презентаций\Компьютер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42920" y="4520389"/>
            <a:ext cx="1152128" cy="763032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258144" y="1483072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Подраздел </a:t>
            </a:r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83 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«Занятия спортом, физические упражнения и связанные с ними виды деятельности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»</a:t>
            </a:r>
            <a:endParaRPr lang="ru-RU" sz="2000" dirty="0" smtClean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pic>
        <p:nvPicPr>
          <p:cNvPr id="6146" name="Picture 2" descr="\\nas17\Work\Projects_III\Rosstat-4 (Бюджет времени)\Designer\Изображения из презентаций\Гантелька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74968" y="1656995"/>
            <a:ext cx="693799" cy="360040"/>
          </a:xfrm>
          <a:prstGeom prst="rect">
            <a:avLst/>
          </a:prstGeom>
          <a:noFill/>
        </p:spPr>
      </p:pic>
      <p:sp>
        <p:nvSpPr>
          <p:cNvPr id="11" name="Текст 7"/>
          <p:cNvSpPr txBox="1">
            <a:spLocks/>
          </p:cNvSpPr>
          <p:nvPr/>
        </p:nvSpPr>
        <p:spPr>
          <a:xfrm>
            <a:off x="1916113" y="114920"/>
            <a:ext cx="6552927" cy="216024"/>
          </a:xfrm>
          <a:prstGeom prst="rect">
            <a:avLst/>
          </a:prstGeom>
        </p:spPr>
        <p:txBody>
          <a:bodyPr/>
          <a:lstStyle>
            <a:lvl1pPr marL="0" indent="0" algn="l" defTabSz="97155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89384" indent="-303609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44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002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59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7176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575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33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90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bg1"/>
                </a:solidFill>
              </a:rPr>
              <a:t>Структура и содержание раздела 8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58144" y="2256642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ru-RU" sz="1600" dirty="0" smtClean="0"/>
              <a:t>Включены занятия спортом, выполнение физических упражнений, зарядка</a:t>
            </a:r>
          </a:p>
          <a:p>
            <a:pPr marL="0" lvl="1"/>
            <a:endParaRPr lang="ru-RU" sz="1600" dirty="0"/>
          </a:p>
          <a:p>
            <a:pPr marL="0" lvl="1"/>
            <a:r>
              <a:rPr lang="ru-RU" sz="1600" dirty="0"/>
              <a:t>Тренерская работа и инструктаж считаются работой и должны быть отнесены к разделам 1, 4 или 5 в зависимости от того, оплачивается ли эта деятельность и в чьих интересах она выполняется</a:t>
            </a:r>
            <a:endParaRPr lang="ru-RU" sz="1600" dirty="0" smtClean="0"/>
          </a:p>
        </p:txBody>
      </p:sp>
      <p:sp>
        <p:nvSpPr>
          <p:cNvPr id="13" name="Прямоугольник 12"/>
          <p:cNvSpPr/>
          <p:nvPr/>
        </p:nvSpPr>
        <p:spPr>
          <a:xfrm>
            <a:off x="1258144" y="3762713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Подраздел </a:t>
            </a:r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84 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«Использование средств массовой информации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»</a:t>
            </a:r>
            <a:endParaRPr lang="ru-RU" sz="2000" dirty="0" smtClean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58144" y="4611899"/>
            <a:ext cx="7560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ru-RU" sz="1600" dirty="0" smtClean="0"/>
              <a:t>Включены чтение в качестве отдыха, просмотр телевизора, видеороликов на </a:t>
            </a:r>
            <a:r>
              <a:rPr lang="en-US" sz="1600" dirty="0" smtClean="0"/>
              <a:t>YouTube</a:t>
            </a:r>
            <a:r>
              <a:rPr lang="ru-RU" sz="1600" dirty="0" smtClean="0"/>
              <a:t>, прослушивание музыки, радио, нахождение за компьютером, когда не указана цель использования ИКТ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258144" y="1117222"/>
            <a:ext cx="75608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Подраздел </a:t>
            </a:r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85 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«Виды деятельности, связанные с размышлением, отдыхом и релаксацией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»</a:t>
            </a:r>
            <a:endParaRPr lang="ru-RU" sz="2000" dirty="0" smtClean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58144" y="2560053"/>
            <a:ext cx="80648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Подразделу </a:t>
            </a:r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86 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«Время, затраченное на передвижения в связи с участием в культурной жизни, досугом, использованием средств массовой 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информации и 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занятиями 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спортом»</a:t>
            </a:r>
            <a:endParaRPr lang="ru-RU" sz="2000" dirty="0" smtClean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261858" y="5597057"/>
            <a:ext cx="8064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Включены другие </a:t>
            </a:r>
            <a:r>
              <a:rPr lang="ru-RU" sz="1600" dirty="0" smtClean="0"/>
              <a:t>виды деятельности, связанные с участием в культурной жизни, досугом, использованием средств массовой информации и занятиями спортом, не отнесенные ни к одной другой категории.</a:t>
            </a:r>
          </a:p>
        </p:txBody>
      </p:sp>
      <p:sp>
        <p:nvSpPr>
          <p:cNvPr id="13" name="Текст 7"/>
          <p:cNvSpPr txBox="1">
            <a:spLocks/>
          </p:cNvSpPr>
          <p:nvPr/>
        </p:nvSpPr>
        <p:spPr>
          <a:xfrm>
            <a:off x="1916113" y="114920"/>
            <a:ext cx="6552927" cy="216024"/>
          </a:xfrm>
          <a:prstGeom prst="rect">
            <a:avLst/>
          </a:prstGeom>
        </p:spPr>
        <p:txBody>
          <a:bodyPr/>
          <a:lstStyle>
            <a:lvl1pPr marL="0" indent="0" algn="l" defTabSz="97155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89384" indent="-303609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44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002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59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7176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575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33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90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bg1"/>
                </a:solidFill>
              </a:rPr>
              <a:t>Структура и содержание раздела 8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58144" y="1953038"/>
            <a:ext cx="7560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ru-RU" sz="1600" dirty="0" smtClean="0"/>
              <a:t>Включены </a:t>
            </a:r>
            <a:r>
              <a:rPr lang="ru-RU" sz="1600" dirty="0"/>
              <a:t>ничегонеделание; отдых, релаксация; курение; размышление; </a:t>
            </a:r>
            <a:r>
              <a:rPr lang="ru-RU" sz="1600" dirty="0" smtClean="0"/>
              <a:t>обдумывание, гуляние без цели передвижения </a:t>
            </a:r>
            <a:r>
              <a:rPr lang="ru-RU" sz="1600" dirty="0"/>
              <a:t>и т. д</a:t>
            </a:r>
            <a:r>
              <a:rPr lang="ru-RU" sz="1600" dirty="0" smtClean="0"/>
              <a:t>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258144" y="3716017"/>
            <a:ext cx="7560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ru-RU" sz="1600" dirty="0" smtClean="0"/>
              <a:t>Включены поездки, связанные с участием в культурной жизни, досугом, использованием средств массовой информации и занятиями спортом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1235809" y="4441093"/>
            <a:ext cx="80648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Подразделу 89 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«</a:t>
            </a:r>
            <a:r>
              <a:rPr lang="ru-RU" sz="2000" dirty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Другие </a:t>
            </a:r>
            <a:r>
              <a:rPr lang="ru-RU" sz="2000" dirty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виды деятельности, связанные с участием в культурной жизни, досугом, использованием средств массовой информации и занятиями спортом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»</a:t>
            </a:r>
            <a:endParaRPr lang="ru-RU" sz="2000" dirty="0" smtClean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33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258144" y="1483072"/>
            <a:ext cx="79208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cap="small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9. Личная гигиена и уход за собой</a:t>
            </a:r>
          </a:p>
        </p:txBody>
      </p:sp>
      <p:sp>
        <p:nvSpPr>
          <p:cNvPr id="10" name="Текст 7"/>
          <p:cNvSpPr txBox="1">
            <a:spLocks/>
          </p:cNvSpPr>
          <p:nvPr/>
        </p:nvSpPr>
        <p:spPr>
          <a:xfrm>
            <a:off x="1916113" y="114920"/>
            <a:ext cx="6552927" cy="216024"/>
          </a:xfrm>
          <a:prstGeom prst="rect">
            <a:avLst/>
          </a:prstGeom>
        </p:spPr>
        <p:txBody>
          <a:bodyPr/>
          <a:lstStyle>
            <a:lvl1pPr marL="0" indent="0" algn="l" defTabSz="97155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89384" indent="-303609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44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002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59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7176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575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33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90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bg1"/>
                </a:solidFill>
              </a:rPr>
              <a:t>Структура и содержание раздела 9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02160" y="2347168"/>
            <a:ext cx="6912768" cy="176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rgbClr val="AF1E1B"/>
              </a:buClr>
              <a:buFont typeface="Wingdings" panose="05000000000000000000" pitchFamily="2" charset="2"/>
              <a:buChar char="§"/>
              <a:defRPr sz="1000"/>
            </a:pPr>
            <a:r>
              <a:rPr lang="ru-RU" sz="1600" dirty="0" smtClean="0"/>
              <a:t>Сон</a:t>
            </a:r>
            <a:r>
              <a:rPr lang="ru-RU" sz="1600" dirty="0" smtClean="0"/>
              <a:t>;</a:t>
            </a:r>
          </a:p>
          <a:p>
            <a:pPr marL="285750" indent="-285750">
              <a:spcAft>
                <a:spcPts val="1800"/>
              </a:spcAft>
              <a:buClr>
                <a:srgbClr val="AF1E1B"/>
              </a:buClr>
              <a:buFont typeface="Wingdings" panose="05000000000000000000" pitchFamily="2" charset="2"/>
              <a:buChar char="§"/>
              <a:defRPr sz="1000"/>
            </a:pPr>
            <a:r>
              <a:rPr lang="ru-RU" sz="1600" dirty="0" smtClean="0"/>
              <a:t>Прием пищи;, </a:t>
            </a:r>
          </a:p>
          <a:p>
            <a:pPr marL="285750" indent="-285750">
              <a:spcAft>
                <a:spcPts val="1800"/>
              </a:spcAft>
              <a:buClr>
                <a:srgbClr val="AF1E1B"/>
              </a:buClr>
              <a:buFont typeface="Wingdings" panose="05000000000000000000" pitchFamily="2" charset="2"/>
              <a:buChar char="§"/>
              <a:defRPr sz="1000"/>
            </a:pPr>
            <a:r>
              <a:rPr lang="ru-RU" sz="1600" dirty="0" smtClean="0"/>
              <a:t>Личная гигиена;</a:t>
            </a:r>
          </a:p>
          <a:p>
            <a:pPr marL="285750" indent="-285750">
              <a:spcAft>
                <a:spcPts val="1800"/>
              </a:spcAft>
              <a:buClr>
                <a:srgbClr val="AF1E1B"/>
              </a:buClr>
              <a:buFont typeface="Wingdings" panose="05000000000000000000" pitchFamily="2" charset="2"/>
              <a:buChar char="§"/>
              <a:defRPr sz="1000"/>
            </a:pPr>
            <a:r>
              <a:rPr lang="ru-RU" sz="1600" dirty="0" smtClean="0"/>
              <a:t>Уход за собственным здоровьем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258144" y="1051024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К </a:t>
            </a:r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подразделу 91 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«Сон и связанные с ним виды деятельности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»</a:t>
            </a:r>
            <a:endParaRPr lang="ru-RU" sz="2000" dirty="0" smtClean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pic>
        <p:nvPicPr>
          <p:cNvPr id="5" name="Рисунок 4" descr="Сон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42920" y="919809"/>
            <a:ext cx="863896" cy="863896"/>
          </a:xfrm>
          <a:prstGeom prst="rect">
            <a:avLst/>
          </a:prstGeom>
        </p:spPr>
      </p:pic>
      <p:sp>
        <p:nvSpPr>
          <p:cNvPr id="6" name="Текст 7"/>
          <p:cNvSpPr txBox="1">
            <a:spLocks/>
          </p:cNvSpPr>
          <p:nvPr/>
        </p:nvSpPr>
        <p:spPr>
          <a:xfrm>
            <a:off x="1916113" y="114920"/>
            <a:ext cx="6552927" cy="216024"/>
          </a:xfrm>
          <a:prstGeom prst="rect">
            <a:avLst/>
          </a:prstGeom>
        </p:spPr>
        <p:txBody>
          <a:bodyPr/>
          <a:lstStyle>
            <a:lvl1pPr marL="0" indent="0" algn="l" defTabSz="97155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89384" indent="-303609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44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002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59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7176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575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33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90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bg1"/>
                </a:solidFill>
              </a:rPr>
              <a:t>Структура и содержание раздела 9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58144" y="1914920"/>
            <a:ext cx="75608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ru-RU" sz="1600" dirty="0" smtClean="0"/>
              <a:t>Включены сон, дрема, бессонница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258144" y="2409484"/>
            <a:ext cx="80648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Подраздел </a:t>
            </a:r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92 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«Прием пищи и питье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»</a:t>
            </a:r>
            <a:endParaRPr lang="ru-RU" sz="2000" dirty="0" smtClean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58144" y="2961054"/>
            <a:ext cx="75608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ru-RU" sz="1600" dirty="0" smtClean="0"/>
              <a:t>Включены прием пищи, питье отдельно от приема пищи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258144" y="3451068"/>
            <a:ext cx="7200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Подраздел </a:t>
            </a:r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93 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«Личная гигиена и уход за собой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»</a:t>
            </a:r>
            <a:endParaRPr lang="ru-RU" sz="2000" dirty="0" smtClean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85256" y="4002638"/>
            <a:ext cx="75608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ru-RU" sz="1600" dirty="0" smtClean="0"/>
              <a:t>Включены виды деятельности, выполняемые для себя с целью соблюдения личной гигиены и ухода за собой (умывание, прием душа, одевание и т.д.), уход за собственным здоровьем (прием лекарств, самостоятельное измерение давления и т.д.)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258144" y="1130577"/>
            <a:ext cx="80648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Подраздел </a:t>
            </a:r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94 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«Получение услуг по уходу за собой, уходу</a:t>
            </a:r>
          </a:p>
          <a:p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за здоровьем/медицинскому</a:t>
            </a:r>
            <a:r>
              <a:rPr lang="en-US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 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уходу со стороны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»</a:t>
            </a:r>
            <a:endParaRPr lang="ru-RU" sz="2000" dirty="0" smtClean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pic>
        <p:nvPicPr>
          <p:cNvPr id="5" name="Рисунок 4" descr="Ленение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674968" y="1044681"/>
            <a:ext cx="825934" cy="879677"/>
          </a:xfrm>
          <a:prstGeom prst="rect">
            <a:avLst/>
          </a:prstGeom>
        </p:spPr>
      </p:pic>
      <p:sp>
        <p:nvSpPr>
          <p:cNvPr id="6" name="Текст 7"/>
          <p:cNvSpPr txBox="1">
            <a:spLocks/>
          </p:cNvSpPr>
          <p:nvPr/>
        </p:nvSpPr>
        <p:spPr>
          <a:xfrm>
            <a:off x="1916113" y="114920"/>
            <a:ext cx="6552927" cy="216024"/>
          </a:xfrm>
          <a:prstGeom prst="rect">
            <a:avLst/>
          </a:prstGeom>
        </p:spPr>
        <p:txBody>
          <a:bodyPr/>
          <a:lstStyle>
            <a:lvl1pPr marL="0" indent="0" algn="l" defTabSz="97155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89384" indent="-303609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44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002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59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7176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575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33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90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bg1"/>
                </a:solidFill>
              </a:rPr>
              <a:t>Структура и содержание раздела 9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58144" y="1914920"/>
            <a:ext cx="7560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ru-RU" sz="1600" dirty="0" smtClean="0"/>
              <a:t>Включены получение услуг по уходу за собой от других членов семьи или лиц со стороны (посещение парикмахера, массаж, посещение врача и т.д.)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258144" y="2576152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Подраздел </a:t>
            </a:r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95 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«Время, затраченное на передвижения в связи с уходом за собой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»</a:t>
            </a:r>
            <a:endParaRPr lang="ru-RU" sz="2000" dirty="0" smtClean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29730" y="3311669"/>
            <a:ext cx="75608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ru-RU" sz="1600" dirty="0" smtClean="0"/>
              <a:t>Включены передвижения, связанные с уходом за собой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248822" y="3677854"/>
            <a:ext cx="77141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Подраздел 99 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«</a:t>
            </a:r>
            <a:r>
              <a:rPr lang="ru-RU" sz="2000" dirty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Другие виды деятельности по уходу за 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собой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»</a:t>
            </a:r>
            <a:endParaRPr lang="ru-RU" sz="2000" dirty="0" smtClean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58144" y="4253191"/>
            <a:ext cx="75608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Включены другие </a:t>
            </a:r>
            <a:r>
              <a:rPr lang="ru-RU" sz="1600" dirty="0"/>
              <a:t>виды деятельности по уходу за </a:t>
            </a:r>
            <a:r>
              <a:rPr lang="ru-RU" sz="1600" dirty="0" smtClean="0"/>
              <a:t>собой, не </a:t>
            </a:r>
            <a:r>
              <a:rPr lang="ru-RU" sz="1600" dirty="0"/>
              <a:t>отнесенные ни к одной</a:t>
            </a:r>
            <a:r>
              <a:rPr lang="en-US" sz="1600" dirty="0"/>
              <a:t> </a:t>
            </a:r>
            <a:r>
              <a:rPr lang="ru-RU" sz="1600" dirty="0"/>
              <a:t>из категорий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258144" y="1804203"/>
            <a:ext cx="72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Для успешного кодирования после изучения общей структуры разделов и подразделов Кодификатора </a:t>
            </a:r>
            <a:r>
              <a:rPr lang="ru-RU" sz="1600" dirty="0" smtClean="0"/>
              <a:t>необходимо самостоятельно ознакомиться </a:t>
            </a:r>
            <a:r>
              <a:rPr lang="ru-RU" sz="1600" dirty="0" smtClean="0"/>
              <a:t>с пояснениями к каждому коду Кодификатора.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8144" y="3155806"/>
            <a:ext cx="72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ru-RU" sz="1600" dirty="0" smtClean="0"/>
              <a:t>Количество видов деятельности, закодированных кодами «Другие виды </a:t>
            </a:r>
            <a:r>
              <a:rPr lang="ru-RU" sz="1600" smtClean="0"/>
              <a:t>деятельности…, </a:t>
            </a:r>
            <a:r>
              <a:rPr lang="ru-RU" sz="1600" dirty="0" smtClean="0"/>
              <a:t>не отнесенные ни к одной категории», которые включены в каждый из подразделов, должно быть по возможности минимальным.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618184" y="3283272"/>
            <a:ext cx="0" cy="864096"/>
          </a:xfrm>
          <a:prstGeom prst="line">
            <a:avLst/>
          </a:prstGeom>
          <a:ln w="19050">
            <a:solidFill>
              <a:srgbClr val="EF5D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Рисунок 5" descr="Воскл знак большой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18784" y="4363392"/>
            <a:ext cx="1800000" cy="1800000"/>
          </a:xfrm>
          <a:prstGeom prst="rect">
            <a:avLst/>
          </a:prstGeom>
        </p:spPr>
      </p:pic>
      <p:sp>
        <p:nvSpPr>
          <p:cNvPr id="9" name="Текст 7"/>
          <p:cNvSpPr txBox="1">
            <a:spLocks/>
          </p:cNvSpPr>
          <p:nvPr/>
        </p:nvSpPr>
        <p:spPr>
          <a:xfrm>
            <a:off x="1906217" y="114920"/>
            <a:ext cx="6562824" cy="360040"/>
          </a:xfrm>
          <a:prstGeom prst="rect">
            <a:avLst/>
          </a:prstGeom>
        </p:spPr>
        <p:txBody>
          <a:bodyPr/>
          <a:lstStyle>
            <a:lvl1pPr marL="0" indent="0" algn="l" defTabSz="97155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89384" indent="-303609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44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002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59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7176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5753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3313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9088" indent="-242888" algn="l" defTabSz="97155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bg1"/>
                </a:solidFill>
              </a:rPr>
              <a:t>Самостоятельное изучение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37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258144" y="1699096"/>
            <a:ext cx="6912768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Виды деятельности, осуществляемые для удовлетворения личных потребностей респондента:</a:t>
            </a:r>
          </a:p>
          <a:p>
            <a:endParaRPr lang="ru-RU" sz="1600" dirty="0" smtClean="0"/>
          </a:p>
          <a:p>
            <a:pPr lvl="1">
              <a:spcAft>
                <a:spcPts val="1200"/>
              </a:spcAft>
              <a:buBlip>
                <a:blip r:embed="rId2"/>
              </a:buBlip>
            </a:pPr>
            <a:r>
              <a:rPr lang="ru-RU" sz="1600" dirty="0" smtClean="0"/>
              <a:t> раздел 6 «Обучение»;</a:t>
            </a:r>
          </a:p>
          <a:p>
            <a:pPr lvl="1">
              <a:spcAft>
                <a:spcPts val="1200"/>
              </a:spcAft>
              <a:buBlip>
                <a:blip r:embed="rId2"/>
              </a:buBlip>
            </a:pPr>
            <a:r>
              <a:rPr lang="ru-RU" sz="1600" dirty="0" smtClean="0"/>
              <a:t> раздел 7 «Общение и взаимодействие с людьми, участие в общественной жизни и отправление религиозного культа»;</a:t>
            </a:r>
          </a:p>
          <a:p>
            <a:pPr lvl="1">
              <a:spcAft>
                <a:spcPts val="1200"/>
              </a:spcAft>
              <a:buBlip>
                <a:blip r:embed="rId2"/>
              </a:buBlip>
            </a:pPr>
            <a:r>
              <a:rPr lang="ru-RU" sz="1600" dirty="0" smtClean="0"/>
              <a:t> раздел 8 «Культурные мероприятия, досуг, средства массовой информации и занятия спортом»;</a:t>
            </a:r>
          </a:p>
          <a:p>
            <a:pPr lvl="1">
              <a:spcAft>
                <a:spcPts val="1200"/>
              </a:spcAft>
              <a:buBlip>
                <a:blip r:embed="rId2"/>
              </a:buBlip>
            </a:pPr>
            <a:r>
              <a:rPr lang="ru-RU" sz="1600" dirty="0" smtClean="0"/>
              <a:t> раздел 9 «Личная гигиена и уход за собой».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0"/>
          </p:nvPr>
        </p:nvSpPr>
        <p:spPr>
          <a:xfrm>
            <a:off x="1906017" y="114920"/>
            <a:ext cx="6552927" cy="360040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Структура и содержание Кодификатора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8144" y="4435400"/>
            <a:ext cx="72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Каждый раздел последовательно детализирован на подразделы и группы по видам деятельности, в состав которых входят виды деятельности, сходные по своему характеру. </a:t>
            </a:r>
            <a:endParaRPr lang="ru-RU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186136" y="1267048"/>
            <a:ext cx="7200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Подраздел 11 </a:t>
            </a:r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КОД 110 «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Работа 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 корпорациях, органах государственного управления и некоммерческих организациях»: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58144" y="2347168"/>
            <a:ext cx="72008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ru-RU" sz="1600" dirty="0" smtClean="0"/>
          </a:p>
          <a:p>
            <a:pPr lvl="1">
              <a:buBlip>
                <a:blip r:embed="rId2"/>
              </a:buBlip>
            </a:pPr>
            <a:r>
              <a:rPr lang="ru-RU" sz="1600" dirty="0" smtClean="0"/>
              <a:t> деятельность по производству товаров или услуг за плату или прибыль на всех работах в корпорациях, органах государственного управления и некоммерческих организациях, обслуживающих домашние хозяйства;</a:t>
            </a:r>
          </a:p>
          <a:p>
            <a:pPr lvl="1">
              <a:buBlip>
                <a:blip r:embed="rId2"/>
              </a:buBlip>
            </a:pPr>
            <a:endParaRPr lang="ru-RU" sz="1600" dirty="0" smtClean="0"/>
          </a:p>
          <a:p>
            <a:pPr lvl="1">
              <a:buBlip>
                <a:blip r:embed="rId2"/>
              </a:buBlip>
            </a:pPr>
            <a:r>
              <a:rPr lang="ru-RU" sz="1600" dirty="0" smtClean="0"/>
              <a:t>  деятельность по производству товаров или услуг в кооперативах, на малых производственных предприятиях, </a:t>
            </a:r>
            <a:r>
              <a:rPr lang="ru-RU" sz="1600" dirty="0" err="1" smtClean="0"/>
              <a:t>микропредприятиях</a:t>
            </a:r>
            <a:r>
              <a:rPr lang="ru-RU" sz="1600" dirty="0" smtClean="0"/>
              <a:t> и других инкорпорированных предприятиях;</a:t>
            </a:r>
          </a:p>
          <a:p>
            <a:pPr lvl="1">
              <a:buBlip>
                <a:blip r:embed="rId2"/>
              </a:buBlip>
            </a:pPr>
            <a:endParaRPr lang="ru-RU" sz="1600" dirty="0" smtClean="0"/>
          </a:p>
          <a:p>
            <a:pPr lvl="1">
              <a:buBlip>
                <a:blip r:embed="rId2"/>
              </a:buBlip>
            </a:pPr>
            <a:r>
              <a:rPr lang="ru-RU" sz="1600" dirty="0" smtClean="0"/>
              <a:t> стажировка или испытательный срок, устанавливаемый для новых сотрудников;</a:t>
            </a:r>
          </a:p>
          <a:p>
            <a:pPr lvl="1">
              <a:buBlip>
                <a:blip r:embed="rId2"/>
              </a:buBlip>
            </a:pPr>
            <a:endParaRPr lang="ru-RU" sz="1600" dirty="0" smtClean="0"/>
          </a:p>
          <a:p>
            <a:pPr lvl="1">
              <a:buBlip>
                <a:blip r:embed="rId2"/>
              </a:buBlip>
            </a:pPr>
            <a:r>
              <a:rPr lang="ru-RU" sz="1600" dirty="0" smtClean="0"/>
              <a:t> сверхурочная работа;</a:t>
            </a:r>
          </a:p>
          <a:p>
            <a:pPr lvl="1">
              <a:buBlip>
                <a:blip r:embed="rId2"/>
              </a:buBlip>
            </a:pPr>
            <a:endParaRPr lang="ru-RU" sz="1600" dirty="0" smtClean="0"/>
          </a:p>
          <a:p>
            <a:pPr lvl="1">
              <a:buBlip>
                <a:blip r:embed="rId2"/>
              </a:buBlip>
            </a:pPr>
            <a:r>
              <a:rPr lang="ru-RU" sz="1600" dirty="0" smtClean="0"/>
              <a:t> работа, принесенная домой.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0"/>
          </p:nvPr>
        </p:nvSpPr>
        <p:spPr>
          <a:xfrm>
            <a:off x="1906017" y="114920"/>
            <a:ext cx="6552927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Структура и содержание раздела 1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258144" y="1051024"/>
            <a:ext cx="79208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Подраздел 12 «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Работа на домашних предприятиях с целью производства товаров»</a:t>
            </a:r>
            <a:endParaRPr lang="en-US" sz="2000" dirty="0" smtClean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58144" y="1769774"/>
            <a:ext cx="7488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Включены все виды деятельности, осуществляемые на домашних предприятиях </a:t>
            </a:r>
            <a:r>
              <a:rPr lang="ru-RU" sz="1600" b="1" dirty="0" smtClean="0"/>
              <a:t>с целью производства товаров</a:t>
            </a:r>
            <a:r>
              <a:rPr lang="ru-RU" sz="1600" dirty="0" smtClean="0"/>
              <a:t>, в основном предназначенных для </a:t>
            </a:r>
            <a:r>
              <a:rPr lang="ru-RU" sz="1600" dirty="0" smtClean="0"/>
              <a:t>рынка</a:t>
            </a:r>
            <a:r>
              <a:rPr lang="ru-RU" sz="1600" dirty="0" smtClean="0"/>
              <a:t>. </a:t>
            </a:r>
            <a:endParaRPr lang="ru-RU" sz="1600" dirty="0" smtClean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0"/>
          </p:nvPr>
        </p:nvSpPr>
        <p:spPr>
          <a:xfrm>
            <a:off x="1942120" y="114920"/>
            <a:ext cx="6552927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Структура и содержание раздела 1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8144" y="3665547"/>
            <a:ext cx="74888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Включены все виды деятельности, осуществляемые на домашних предприятиях </a:t>
            </a:r>
            <a:r>
              <a:rPr lang="ru-RU" sz="1600" b="1" dirty="0" smtClean="0"/>
              <a:t>с целью </a:t>
            </a:r>
            <a:r>
              <a:rPr lang="ru-RU" sz="1600" b="1" dirty="0" smtClean="0"/>
              <a:t>оказания услуг</a:t>
            </a:r>
            <a:r>
              <a:rPr lang="ru-RU" sz="1600" dirty="0" smtClean="0"/>
              <a:t>, </a:t>
            </a:r>
            <a:r>
              <a:rPr lang="ru-RU" sz="1600" dirty="0" smtClean="0"/>
              <a:t>в основном предназначенных для </a:t>
            </a:r>
            <a:r>
              <a:rPr lang="ru-RU" sz="1600" dirty="0" smtClean="0"/>
              <a:t>рынка</a:t>
            </a:r>
            <a:r>
              <a:rPr lang="ru-RU" sz="1600" dirty="0" smtClean="0"/>
              <a:t>. </a:t>
            </a:r>
          </a:p>
          <a:p>
            <a:endParaRPr lang="ru-RU" sz="1600" dirty="0"/>
          </a:p>
          <a:p>
            <a:r>
              <a:rPr lang="ru-RU" sz="1600" dirty="0" smtClean="0"/>
              <a:t>К данным подразделам относится работа по найму на предприятии индивидуального предпринимателя или у лиц, осуществляющих предпринимательскую или профессиональную деятельность, в домашних хозяйствах, фермерских  хозяйствах, у частных лиц, на индивидуальной основе, в собственном домашнем хозяйстве. </a:t>
            </a:r>
            <a:endParaRPr lang="ru-RU" sz="1600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1258144" y="2779216"/>
            <a:ext cx="79208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Подраздел </a:t>
            </a:r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13 </a:t>
            </a:r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«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Работа 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 домашних хозяйствах и на 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домашних предприятиях с целью 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оказания услуг»</a:t>
            </a:r>
            <a:endParaRPr lang="en-US" sz="2000" dirty="0" smtClean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0"/>
          </p:nvPr>
        </p:nvSpPr>
        <p:spPr>
          <a:xfrm>
            <a:off x="1942120" y="114920"/>
            <a:ext cx="6552927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Структура и содержание раздела 1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58144" y="1051024"/>
            <a:ext cx="79208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Например:</a:t>
            </a:r>
            <a:endParaRPr lang="en-US" sz="2000" dirty="0" smtClean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3115830" y="3587646"/>
            <a:ext cx="648072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115830" y="3070682"/>
            <a:ext cx="648072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089397" y="4104610"/>
            <a:ext cx="648072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08" y="2570692"/>
            <a:ext cx="9613071" cy="214524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258144" y="1207234"/>
            <a:ext cx="71287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К видам деятельности, связанным с занятостью, относятся </a:t>
            </a:r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подразделы </a:t>
            </a:r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14, 15, 16, </a:t>
            </a:r>
            <a:r>
              <a:rPr lang="ru-RU" sz="20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17:</a:t>
            </a:r>
            <a:endParaRPr lang="ru-RU" sz="2000" dirty="0" smtClean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0"/>
          </p:nvPr>
        </p:nvSpPr>
        <p:spPr>
          <a:xfrm>
            <a:off x="1942120" y="114920"/>
            <a:ext cx="6552927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Структура и содержание раздела 1</a:t>
            </a:r>
            <a:endParaRPr lang="ru-RU" sz="1400" dirty="0">
              <a:solidFill>
                <a:schemeClr val="bg1"/>
              </a:solidFill>
            </a:endParaRPr>
          </a:p>
        </p:txBody>
      </p:sp>
      <p:pic>
        <p:nvPicPr>
          <p:cNvPr id="2050" name="Picture 2" descr="\\nas17\Work\Projects_III\Rosstat-4 (Бюджет времени)\Designer\Изображения из презентаций\Человек с часами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4848" y="4723432"/>
            <a:ext cx="1204489" cy="1803201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258144" y="2111689"/>
            <a:ext cx="748883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Включены все виды деятельности, </a:t>
            </a:r>
            <a:r>
              <a:rPr lang="ru-RU" sz="1600" dirty="0" smtClean="0"/>
              <a:t>не предназначенные непосредственно для производства товаров и услуг, но необходимые для того, чтобы такое производство стало возможным.</a:t>
            </a:r>
          </a:p>
          <a:p>
            <a:endParaRPr lang="ru-RU" sz="1600" dirty="0"/>
          </a:p>
          <a:p>
            <a:r>
              <a:rPr lang="ru-RU" sz="1600" dirty="0" smtClean="0"/>
              <a:t>К данным разделам будут относиться перерывы на работе в рабочее время, время ожидания клиента, разъезды, связанные с работой, обучение в связи с работой, перерывы на перекур, время, затраченное на поиск работы, а также регулярные поездки на работу и обратно.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58144" y="4507408"/>
            <a:ext cx="6192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Стоит учесть, если поездки являются неотъемлемой частью работы (водитель, бортпроводник, летчик), эта деятельность относится к основной работе (подразделы 11, 12 или 13)</a:t>
            </a:r>
            <a:endParaRPr lang="ru-RU" sz="1600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258144" y="1339056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cap="small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2. Производство товаров для собственного конечного использования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02160" y="2203152"/>
            <a:ext cx="691276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Clr>
                <a:srgbClr val="AF1E1B"/>
              </a:buClr>
              <a:buFont typeface="Wingdings" panose="05000000000000000000" pitchFamily="2" charset="2"/>
              <a:buChar char="§"/>
              <a:defRPr sz="1000"/>
            </a:pPr>
            <a:r>
              <a:rPr lang="ru-RU" sz="1600" dirty="0" smtClean="0"/>
              <a:t>Производство и (или) переработка для последующего хранения продуктов сельского хозяйства, рыболовства, охотничьего промысла и собирательства</a:t>
            </a:r>
            <a:r>
              <a:rPr lang="ru-RU" sz="1600" dirty="0" smtClean="0"/>
              <a:t>;</a:t>
            </a:r>
          </a:p>
          <a:p>
            <a:pPr marL="285750" indent="-285750">
              <a:spcAft>
                <a:spcPts val="600"/>
              </a:spcAft>
              <a:buClr>
                <a:srgbClr val="AF1E1B"/>
              </a:buClr>
              <a:buFont typeface="Wingdings" panose="05000000000000000000" pitchFamily="2" charset="2"/>
              <a:buChar char="§"/>
              <a:defRPr sz="1000"/>
            </a:pPr>
            <a:r>
              <a:rPr lang="ru-RU" sz="1600" dirty="0" smtClean="0"/>
              <a:t>Сбор и (или) переработка для последующего хранени</a:t>
            </a:r>
            <a:r>
              <a:rPr lang="ru-RU" sz="1600" dirty="0" smtClean="0"/>
              <a:t>я продуктов горнодобывающей промышленности и лесоводства, включая дрова, и другие виды топлива;</a:t>
            </a:r>
          </a:p>
          <a:p>
            <a:pPr marL="285750" indent="-285750">
              <a:spcAft>
                <a:spcPts val="600"/>
              </a:spcAft>
              <a:buClr>
                <a:srgbClr val="AF1E1B"/>
              </a:buClr>
              <a:buFont typeface="Wingdings" panose="05000000000000000000" pitchFamily="2" charset="2"/>
              <a:buChar char="§"/>
              <a:defRPr sz="1000"/>
            </a:pPr>
            <a:r>
              <a:rPr lang="ru-RU" sz="1600" dirty="0" smtClean="0"/>
              <a:t>Принос воды из природных и иных источников;</a:t>
            </a:r>
          </a:p>
          <a:p>
            <a:pPr marL="285750" indent="-285750">
              <a:spcAft>
                <a:spcPts val="600"/>
              </a:spcAft>
              <a:buClr>
                <a:srgbClr val="AF1E1B"/>
              </a:buClr>
              <a:buFont typeface="Wingdings" panose="05000000000000000000" pitchFamily="2" charset="2"/>
              <a:buChar char="§"/>
              <a:defRPr sz="1000"/>
            </a:pPr>
            <a:r>
              <a:rPr lang="ru-RU" sz="1600" dirty="0" smtClean="0"/>
              <a:t>Изготовление предметов домашнего обихода (мебели, тканей, одежды, обуви и т.п.);</a:t>
            </a:r>
          </a:p>
          <a:p>
            <a:pPr marL="285750" indent="-285750">
              <a:spcAft>
                <a:spcPts val="600"/>
              </a:spcAft>
              <a:buClr>
                <a:srgbClr val="AF1E1B"/>
              </a:buClr>
              <a:buFont typeface="Wingdings" panose="05000000000000000000" pitchFamily="2" charset="2"/>
              <a:buChar char="§"/>
              <a:defRPr sz="1000"/>
            </a:pPr>
            <a:r>
              <a:rPr lang="ru-RU" sz="1600" dirty="0" smtClean="0"/>
              <a:t>Строительство или капитальный ремонт собственного жилья, хозяйственных построек и т.д.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0"/>
          </p:nvPr>
        </p:nvSpPr>
        <p:spPr>
          <a:xfrm>
            <a:off x="1928813" y="114920"/>
            <a:ext cx="6552927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Кодирование видо</a:t>
            </a:r>
            <a:r>
              <a:rPr lang="ru-RU" sz="1400" dirty="0" smtClean="0">
                <a:solidFill>
                  <a:schemeClr val="bg1"/>
                </a:solidFill>
              </a:rPr>
              <a:t>в деятельности, относящихся к неоплачиваемому труду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02160" y="5467905"/>
            <a:ext cx="64807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Производство товаров, предназначенных и для собственного потребления, и для продажи, следует отнести к разделу 1, если основное предназначение – продажа, и к разделу 2, если основное предназначение – собственное использование</a:t>
            </a:r>
            <a:endParaRPr lang="ru-RU" sz="16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osstat_roboto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1785</TotalTime>
  <Words>3077</Words>
  <Application>Microsoft Office PowerPoint</Application>
  <PresentationFormat>Произвольный</PresentationFormat>
  <Paragraphs>282</Paragraphs>
  <Slides>37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42" baseType="lpstr">
      <vt:lpstr>Arial</vt:lpstr>
      <vt:lpstr>Calibri</vt:lpstr>
      <vt:lpstr>Roboto</vt:lpstr>
      <vt:lpstr>Wingdings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Artem Shibinov</dc:creator>
  <cp:lastModifiedBy>Татьяна</cp:lastModifiedBy>
  <cp:revision>369</cp:revision>
  <cp:lastPrinted>2019-05-25T19:02:10Z</cp:lastPrinted>
  <dcterms:created xsi:type="dcterms:W3CDTF">2019-03-25T08:56:23Z</dcterms:created>
  <dcterms:modified xsi:type="dcterms:W3CDTF">2019-05-25T19:03:59Z</dcterms:modified>
</cp:coreProperties>
</file>