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2" r:id="rId3"/>
    <p:sldId id="260" r:id="rId4"/>
    <p:sldId id="274" r:id="rId5"/>
    <p:sldId id="276" r:id="rId6"/>
    <p:sldId id="277" r:id="rId7"/>
    <p:sldId id="278" r:id="rId8"/>
    <p:sldId id="279" r:id="rId9"/>
    <p:sldId id="281" r:id="rId10"/>
    <p:sldId id="283" r:id="rId11"/>
    <p:sldId id="285" r:id="rId12"/>
    <p:sldId id="261" r:id="rId13"/>
    <p:sldId id="287" r:id="rId14"/>
    <p:sldId id="288" r:id="rId15"/>
    <p:sldId id="291" r:id="rId16"/>
    <p:sldId id="294" r:id="rId17"/>
    <p:sldId id="296" r:id="rId18"/>
    <p:sldId id="297" r:id="rId19"/>
    <p:sldId id="299" r:id="rId20"/>
    <p:sldId id="300" r:id="rId21"/>
    <p:sldId id="301" r:id="rId22"/>
    <p:sldId id="302" r:id="rId23"/>
    <p:sldId id="304" r:id="rId24"/>
    <p:sldId id="308" r:id="rId25"/>
    <p:sldId id="309" r:id="rId26"/>
    <p:sldId id="312" r:id="rId27"/>
    <p:sldId id="313" r:id="rId28"/>
    <p:sldId id="314" r:id="rId29"/>
    <p:sldId id="316" r:id="rId30"/>
    <p:sldId id="318" r:id="rId31"/>
    <p:sldId id="319" r:id="rId32"/>
    <p:sldId id="320" r:id="rId33"/>
    <p:sldId id="323" r:id="rId34"/>
    <p:sldId id="322" r:id="rId35"/>
    <p:sldId id="324" r:id="rId36"/>
    <p:sldId id="326" r:id="rId37"/>
    <p:sldId id="328" r:id="rId38"/>
  </p:sldIdLst>
  <p:sldSz cx="9717088" cy="7286625"/>
  <p:notesSz cx="9947275" cy="6858000"/>
  <p:defaultTextStyle>
    <a:defPPr>
      <a:defRPr lang="ru-RU"/>
    </a:defPPr>
    <a:lvl1pPr marL="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577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155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732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4310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2887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1465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0042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8620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5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31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апроноваОльга" initials="СО" lastIdx="181" clrIdx="0"/>
  <p:cmAuthor id="1" name="ШибиновАртём" initials="ША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E1B"/>
    <a:srgbClr val="EF5D59"/>
    <a:srgbClr val="686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16" y="78"/>
      </p:cViewPr>
      <p:guideLst>
        <p:guide orient="horz" pos="2295"/>
        <p:guide pos="30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576" y="-108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36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36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E9178-557B-43DE-9811-E7BBA6C0A1B2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334"/>
            <a:ext cx="4310486" cy="343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4334"/>
            <a:ext cx="4310486" cy="343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04C55-8F35-4D83-A344-879DB8BC0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09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461B1-8EA3-486C-9850-2A53A55A397F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68EC6-AADA-4559-A537-454C650D80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6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8EC6-AADA-4559-A537-454C650D800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8EC6-AADA-4559-A537-454C650D800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8EC6-AADA-4559-A537-454C650D8003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8EC6-AADA-4559-A537-454C650D8003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8EC6-AADA-4559-A537-454C650D8003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8EC6-AADA-4559-A537-454C650D8003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0" y="258936"/>
            <a:ext cx="873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B75C3B4-6CD4-480B-8C4E-8E1F2048E456}" type="slidenum">
              <a:rPr lang="ru-RU" sz="160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pPr algn="ctr"/>
              <a:t>‹#›</a:t>
            </a:fld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258144" y="64398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МУЛЬТИМЕДИЙНОЕ ПОСОБИЕ ДЛЯ ОБУЧЕНИЯ ИНТЕРВЬЮВЕРОВ</a:t>
            </a:r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978025" y="546968"/>
            <a:ext cx="6552927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44" y="1411064"/>
            <a:ext cx="7200799" cy="7432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258144" y="2275160"/>
            <a:ext cx="7199312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текстом и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44" y="1411064"/>
            <a:ext cx="7200799" cy="7432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258144" y="2275161"/>
            <a:ext cx="7199312" cy="180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6658744" y="4723433"/>
            <a:ext cx="1799456" cy="1799606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о спис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44" y="1411064"/>
            <a:ext cx="7200799" cy="7432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258888" y="2274888"/>
            <a:ext cx="7199312" cy="3529012"/>
          </a:xfrm>
          <a:prstGeom prst="rect">
            <a:avLst/>
          </a:prstGeom>
        </p:spPr>
        <p:txBody>
          <a:bodyPr/>
          <a:lstStyle>
            <a:lvl1pPr marL="177800" indent="-177800">
              <a:buFontTx/>
              <a:buBlip>
                <a:blip r:embed="rId2"/>
              </a:buBlip>
              <a:tabLst>
                <a:tab pos="93663" algn="l"/>
              </a:tabLst>
              <a:defRPr/>
            </a:lvl1pPr>
          </a:lstStyle>
          <a:p>
            <a:pPr lvl="0"/>
            <a:r>
              <a:rPr lang="ru-RU" dirty="0" smtClean="0"/>
              <a:t>Образец списка</a:t>
            </a:r>
          </a:p>
          <a:p>
            <a:pPr lvl="0"/>
            <a:endParaRPr lang="ru-RU" dirty="0"/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 userDrawn="1"/>
        </p:nvCxnSpPr>
        <p:spPr>
          <a:xfrm>
            <a:off x="1906216" y="2779216"/>
            <a:ext cx="6120680" cy="0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\\nas17\Work\Projects_III\Rosstat-4 (Бюджет времени)\Designer\Изображения из презентаций\Все_документы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4688" y="4363392"/>
            <a:ext cx="1839653" cy="1740595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906216" y="1699096"/>
            <a:ext cx="4824412" cy="792163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AF1E1B"/>
                </a:solidFill>
              </a:defRPr>
            </a:lvl1pPr>
          </a:lstStyle>
          <a:p>
            <a:pPr lvl="0"/>
            <a:r>
              <a:rPr lang="ru-RU" dirty="0" smtClean="0"/>
              <a:t>Лекция №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3138488"/>
            <a:ext cx="5761038" cy="433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Название лекции</a:t>
            </a:r>
            <a:endParaRPr lang="ru-RU" dirty="0"/>
          </a:p>
        </p:txBody>
      </p:sp>
      <p:sp>
        <p:nvSpPr>
          <p:cNvPr id="11" name="Текст 14"/>
          <p:cNvSpPr>
            <a:spLocks noGrp="1"/>
          </p:cNvSpPr>
          <p:nvPr>
            <p:ph type="body" sz="quarter" idx="12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tabLst/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85854" y="6753623"/>
            <a:ext cx="2267321" cy="38794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320005" y="6753623"/>
            <a:ext cx="3077078" cy="38794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63913" y="6753623"/>
            <a:ext cx="2267321" cy="38794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0" y="258936"/>
            <a:ext cx="873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B75C3B4-6CD4-480B-8C4E-8E1F2048E456}" type="slidenum">
              <a:rPr lang="ru-RU" sz="160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pPr algn="ctr"/>
              <a:t>‹#›</a:t>
            </a:fld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258144" y="64398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МУЛЬТИМЕДИЙНОЕ ПОСОБИЕ ДЛЯ ОБУЧЕНИЯ ИНТЕРВЬЮВЕРОВ</a:t>
            </a:r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71550" rtl="0" eaLnBrk="1" latinLnBrk="0" hangingPunct="1">
        <a:spcBef>
          <a:spcPct val="0"/>
        </a:spcBef>
        <a:buNone/>
        <a:defRPr sz="2100" kern="1200">
          <a:solidFill>
            <a:srgbClr val="AF1E1B"/>
          </a:solidFill>
          <a:latin typeface="+mj-lt"/>
          <a:ea typeface="+mj-ea"/>
          <a:cs typeface="+mj-cs"/>
        </a:defRPr>
      </a:lvl1pPr>
    </p:titleStyle>
    <p:bodyStyle>
      <a:lvl1pPr marL="364331" indent="-364331" algn="l" defTabSz="97155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89384" indent="-303609" algn="l" defTabSz="9715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671763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7538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313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29088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577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732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887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465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042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34208" y="1464969"/>
            <a:ext cx="6192688" cy="1323439"/>
          </a:xfrm>
          <a:prstGeom prst="rect">
            <a:avLst/>
          </a:prstGeom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Обзор Кодификатора </a:t>
            </a:r>
            <a:br>
              <a:rPr lang="ru-RU" sz="4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</a:br>
            <a:r>
              <a:rPr lang="ru-RU" sz="4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видов деятельности</a:t>
            </a:r>
            <a:endParaRPr lang="ru-RU" sz="40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6216" y="306724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Управление </a:t>
            </a:r>
            <a:r>
              <a:rPr lang="ru-RU" sz="1600" dirty="0"/>
              <a:t>статистики уровня жизни </a:t>
            </a:r>
            <a:br>
              <a:rPr lang="ru-RU" sz="1600" dirty="0"/>
            </a:br>
            <a:r>
              <a:rPr lang="ru-RU" sz="1600" dirty="0"/>
              <a:t>и обследований домашних </a:t>
            </a:r>
            <a:r>
              <a:rPr lang="ru-RU" sz="1600" dirty="0" smtClean="0"/>
              <a:t>хозяйств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873661" y="2779216"/>
            <a:ext cx="6120680" cy="0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\\nas17\Work\Projects_III\Rosstat-4 (Бюджет времени)\Designer\Изображения из презентаций\Все_документ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4688" y="4363392"/>
            <a:ext cx="1839653" cy="1740595"/>
          </a:xfrm>
          <a:prstGeom prst="rect">
            <a:avLst/>
          </a:prstGeom>
          <a:noFill/>
        </p:spPr>
      </p:pic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1937768" y="114920"/>
            <a:ext cx="7457280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Выборочное наблюдение использования суточного фонда времени населением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207234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21 «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Сельское хозяйство, лесоводство и добыча полезных ископаемых для собственного конечного использования» 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8144" y="2419176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все виды сельскохозяйственных работ, разведение и содержание сельскохозяйственных животных, заготовка кормов, производство продуктов животноводства, охота, производство древесины, посадка деревьев, сбор диких грибов и ягод, трав, ловля рыбы, рыборазведение </a:t>
            </a:r>
            <a:endParaRPr lang="ru-RU" sz="1600" dirty="0" smtClean="0"/>
          </a:p>
        </p:txBody>
      </p:sp>
      <p:pic>
        <p:nvPicPr>
          <p:cNvPr id="1026" name="Picture 2" descr="\\nas17\Work\Projects_III\Rosstat-4 (Бюджет времени)\Designer\Изображения из презентаций\человек и дерев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896" y="4651424"/>
            <a:ext cx="1221538" cy="1879525"/>
          </a:xfrm>
          <a:prstGeom prst="rect">
            <a:avLst/>
          </a:prstGeom>
          <a:noFill/>
        </p:spPr>
      </p:pic>
      <p:sp>
        <p:nvSpPr>
          <p:cNvPr id="7" name="Текст 7"/>
          <p:cNvSpPr>
            <a:spLocks noGrp="1"/>
          </p:cNvSpPr>
          <p:nvPr>
            <p:ph type="body" sz="quarter" idx="10"/>
          </p:nvPr>
        </p:nvSpPr>
        <p:spPr>
          <a:xfrm>
            <a:off x="1928813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Кодирование видо</a:t>
            </a:r>
            <a:r>
              <a:rPr lang="ru-RU" sz="1400" dirty="0" smtClean="0">
                <a:solidFill>
                  <a:schemeClr val="bg1"/>
                </a:solidFill>
              </a:rPr>
              <a:t>в деятельности, относящихся к неоплачиваемому труду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44836" y="3943538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22 «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Производство и обработка продукции для собственного конечного использования»: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44836" y="4711492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производство и переработка пищевых продуктов, консервирование овощей и фруктов, производство хлеба, спиртных напитков, производство текстильных изделий, изделий из дерева, производство лекарственных растительных продуктов, прочих предметов бытового назначения.</a:t>
            </a:r>
            <a:endParaRPr lang="ru-RU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195040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23 «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Строительство для собственного конечного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использования»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8144" y="1991800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все виды деятельности, относящиеся к строительству и ремонту</a:t>
            </a:r>
            <a:endParaRPr lang="ru-RU" sz="1600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42120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2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64080" y="2493079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24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«Водоснабжение и отопление для собственного домашнего хозяйства или собственного конечного использования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3118" y="3671467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сбор воды и топлива, например, сбор засохших или упавших веток, рубка дров, подъем воды из колодца</a:t>
            </a:r>
            <a:endParaRPr lang="ru-RU" sz="1600" dirty="0" smtClean="0"/>
          </a:p>
        </p:txBody>
      </p:sp>
      <p:pic>
        <p:nvPicPr>
          <p:cNvPr id="11" name="Рисунок 10" descr="Отоплени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05966" y="3470682"/>
            <a:ext cx="621590" cy="7530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58144" y="4418967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+mj-lt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+mj-lt"/>
                <a:ea typeface="Roboto" pitchFamily="2" charset="0"/>
                <a:cs typeface="Roboto" pitchFamily="2" charset="0"/>
              </a:rPr>
              <a:t>25 </a:t>
            </a:r>
            <a:r>
              <a:rPr lang="ru-RU" sz="2000" b="1" dirty="0" smtClean="0">
                <a:solidFill>
                  <a:srgbClr val="AF1E1B"/>
                </a:solidFill>
                <a:latin typeface="+mj-lt"/>
                <a:ea typeface="Roboto" pitchFamily="2" charset="0"/>
                <a:cs typeface="Roboto" pitchFamily="2" charset="0"/>
              </a:rPr>
              <a:t>«Передвижения, перемещения, перевозка или сопровождение товаров или людей в связи с производством товаров для собственного использования</a:t>
            </a:r>
            <a:endParaRPr lang="ru-RU" sz="2000" dirty="0" smtClean="0">
              <a:solidFill>
                <a:srgbClr val="AF1E1B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3118" y="556489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вождение транспортных средств, передвижение, переноска и погрузка грузов, техническое обслуживание автомобилей, ожидание пассажиров</a:t>
            </a:r>
            <a:endParaRPr lang="ru-RU" sz="16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/>
          </p:nvPr>
        </p:nvSpPr>
        <p:spPr>
          <a:xfrm>
            <a:off x="1941637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2</a:t>
            </a:r>
            <a:endParaRPr lang="ru-RU" sz="1400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8144" y="1051024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Например:</a:t>
            </a:r>
            <a:endParaRPr lang="en-US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8" y="2643412"/>
            <a:ext cx="9613071" cy="1999800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130352" y="2643412"/>
            <a:ext cx="576064" cy="3518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20174" y="3139256"/>
            <a:ext cx="576064" cy="3518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130352" y="3643312"/>
            <a:ext cx="576064" cy="3518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42120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8144" y="112303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3.  Оказание неоплачиваемых бытовых услуг членам домохозяйства и семьи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2160" y="2203152"/>
            <a:ext cx="691276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Учет финансов и ведение домашнего хозяйства, покупка товаров</a:t>
            </a:r>
            <a:r>
              <a:rPr lang="ru-RU" sz="1600" dirty="0" smtClean="0"/>
              <a:t>;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Приготовление и подача еды, удаление и переработка бытовых отходов</a:t>
            </a:r>
            <a:r>
              <a:rPr lang="ru-RU" sz="1600" dirty="0" smtClean="0"/>
              <a:t>;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Уборка, украшение и содержание собственного жилья или дома с прилегающей территорией, садово-ландшафтные работы;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Уход за домашними животными или питомцами.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4025" y="4375879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услуги в отношении как членов домохозяйства, так и членов семьи, проживающих в других домохозяйствах</a:t>
            </a:r>
            <a:endParaRPr lang="ru-RU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48307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31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«Организация питания и приготовление пищи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8144" y="2291791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</a:t>
            </a:r>
            <a:r>
              <a:rPr lang="ru-RU" sz="1600" dirty="0"/>
              <a:t>все виды деятельности, связанные с организацией питания и приготовлением пищи для членов собственного домохозяйства и </a:t>
            </a:r>
            <a:r>
              <a:rPr lang="ru-RU" sz="1600" dirty="0" smtClean="0"/>
              <a:t>семьи</a:t>
            </a:r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39925" y="127868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Готов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92852" y="2053269"/>
            <a:ext cx="726368" cy="8220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8144" y="2977399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32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«Уборка и содержание собственного жилья и окружающей территории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3198" y="378611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уборка помещений, прилегающей территории, удаление мусора, уход за комнатными растениями, садовыми цветами, присмотр за каминами, печами, прочие виды по содержанию собственного жилья</a:t>
            </a:r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9" name="Рисунок 8" descr="Убор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33998" y="3571304"/>
            <a:ext cx="945921" cy="88177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252517" y="4717948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33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«Самостоятельно выполняемая работа по улучшению, обслуживанию и ремонту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2052" y="5526667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улучшение, обслуживание и текущий ремонт своего жилья, личных вещей, предметов домашнего обихода, обслуживание и мелкий ремонт транспортных средств</a:t>
            </a:r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4" name="Рисунок 13" descr="Ремон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3317" y="5514153"/>
            <a:ext cx="875075" cy="87396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475521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34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«Уход и сохранение текстильных изделий и обуви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06017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Глаж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74968" y="1719003"/>
            <a:ext cx="824122" cy="8786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8144" y="2291791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ручная и машинная стирка, глажка, ремонт одежды и обуви собственными силами</a:t>
            </a:r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3622" y="298495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35 «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Работы по ведению домашнего хозяйства для собственного конечного использования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3622" y="380122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работы по ведению домашнего хозяйства, оплата счетов, перестановка мебели, продажа бытовой техники. Данные виды деятельности могут выполняться дома и вне дома</a:t>
            </a:r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1" name="Рисунок 10" descr="Оплата счет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74968" y="3691602"/>
            <a:ext cx="792088" cy="79208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258144" y="4740601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36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«Уход за домашними питомцами»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8144" y="5249095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ежедневный уход за домашними питомцами, получение ветеринарной помощи, дрессировка</a:t>
            </a:r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5" name="Рисунок 14" descr="Животные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98255" y="5140711"/>
            <a:ext cx="858798" cy="61465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36925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37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«Поиск и приобретение товаров и услуг для членов собственного домашнего хозяйства и семьи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07605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8144" y="210673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покупка потребительских товаров, услуг для членов семьи, поиск и приобретение товаров и услуг в интернете</a:t>
            </a:r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69630" y="2883114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38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«</a:t>
            </a:r>
            <a:r>
              <a:rPr lang="ru-RU" sz="2000" dirty="0">
                <a:solidFill>
                  <a:srgbClr val="AF1E1B"/>
                </a:solidFill>
              </a:rPr>
              <a:t>Поездки, передвижения, перевозка или сопровождение товаров или людей в связи с оказанием неоплачиваемых бытовых услуг членам домохозяйства и семьи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0260" y="4277506"/>
            <a:ext cx="7837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Включены вождение любых транспортных средств, перевозка и погрузка товаров, поездки в качестве пассажира, ожидание пассажиров и грузов в целях оказания неоплачиваемых бытовых услуг членам домохозяйства и </a:t>
            </a:r>
            <a:r>
              <a:rPr lang="ru-RU" sz="1600" dirty="0" smtClean="0"/>
              <a:t>семьи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96968" y="5297470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39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«</a:t>
            </a:r>
            <a:r>
              <a:rPr lang="ru-RU" sz="2000" dirty="0">
                <a:solidFill>
                  <a:srgbClr val="AF1E1B"/>
                </a:solidFill>
              </a:rPr>
              <a:t>Прочие неоплачиваемые бытовые услуги, оказываемые членам домохозяйства и семьи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8144" y="6020105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Включены</a:t>
            </a:r>
            <a:r>
              <a:rPr lang="ru-RU" sz="1600" b="1" dirty="0" smtClean="0">
                <a:solidFill>
                  <a:srgbClr val="AF1E1B"/>
                </a:solidFill>
              </a:rPr>
              <a:t> </a:t>
            </a:r>
            <a:r>
              <a:rPr lang="ru-RU" sz="1600" dirty="0" smtClean="0"/>
              <a:t>прочие </a:t>
            </a:r>
            <a:r>
              <a:rPr lang="ru-RU" sz="1600" dirty="0" smtClean="0"/>
              <a:t>неоплачиваемые бытовые услуги, оказываемые членам домохозяйства и семьи, не отнесенные ни к одной другой категории.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78025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4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8144" y="148307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4.  Оказание неоплачиваемых услуг по уходу за членами домохозяйства и семьи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2160" y="2563192"/>
            <a:ext cx="691276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Уход за детьми и воспитание детей</a:t>
            </a:r>
            <a:r>
              <a:rPr lang="ru-RU" sz="1600" dirty="0" smtClean="0"/>
              <a:t>;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Уход за пожилыми людьми, иждивенцами и другими членами семьи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2120" y="342728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услуги в отношении как членов домохозяйства, так и членов семьи, проживающих в других домохозяйствах</a:t>
            </a:r>
            <a:endParaRPr lang="ru-RU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042120" y="4284581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Под иждивенцами понимаютс</a:t>
            </a:r>
            <a:r>
              <a:rPr lang="ru-RU" sz="1600" dirty="0" smtClean="0"/>
              <a:t>я лица, страдающие физическими или психическими заболеваниями, имеющие ограничения дееспособности или нарушения здоровья, которым требуется содействие или помощь другого лица для осуществления повседневной деятельности</a:t>
            </a:r>
            <a:endParaRPr lang="ru-RU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339056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41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«Уход за детьми и воспитание детей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06017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4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\\nas17\Work\Projects_III\Rosstat-4 (Бюджет времени)\Designer\Изображения из презентаций\Уход за ребенко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6976" y="1796873"/>
            <a:ext cx="648072" cy="9602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58144" y="1843112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уход (физический и моральный) и воспитание детей, обучение детей, медицинский уход, разговоры с детьми, игры и занятия спортом с детьми, пассивный уход за детьми, разговоры с учителями и воспитателями</a:t>
            </a:r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8144" y="3024276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42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«Уход за совершеннолетними иждивенцами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8144" y="3836108"/>
            <a:ext cx="72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помощь совершеннолетним иждивенцам и уход за ними. </a:t>
            </a:r>
          </a:p>
          <a:p>
            <a:endParaRPr lang="ru-RU" sz="1600" dirty="0"/>
          </a:p>
          <a:p>
            <a:r>
              <a:rPr lang="ru-RU" sz="1600" dirty="0" smtClean="0"/>
              <a:t>Под совершеннолетними иждивенцами </a:t>
            </a:r>
            <a:r>
              <a:rPr lang="ru-RU" sz="1600" dirty="0"/>
              <a:t>понимаются лица, страдающие физическими или психическими заболеваниями, имеющие ограничения дееспособности или нарушения здоровья, которым требуется содействие или помощь другого лица для осуществления повседневной </a:t>
            </a:r>
            <a:r>
              <a:rPr lang="ru-RU" sz="1600" dirty="0" smtClean="0"/>
              <a:t>деятельности. </a:t>
            </a:r>
          </a:p>
          <a:p>
            <a:endParaRPr lang="ru-RU" sz="1600" dirty="0"/>
          </a:p>
          <a:p>
            <a:r>
              <a:rPr lang="ru-RU" sz="1600" dirty="0" smtClean="0"/>
              <a:t>Сюда не относятся совершеннолетние, которым требуется временное содействие</a:t>
            </a:r>
            <a:endParaRPr lang="ru-RU" sz="1600" dirty="0"/>
          </a:p>
          <a:p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1" name="Picture 2" descr="\\nas17\Work\Projects_III\Rosstat-4 (Бюджет времени)\Designer\Изображения из презентаций\Пожилы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2960" y="4469000"/>
            <a:ext cx="936104" cy="79402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339056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43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«Помощь совершеннолетним членам домохозяйства и семьи, не являющимся иждивенцами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07729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4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7170" name="Picture 2" descr="\\nas17\Work\Projects_III\Rosstat-4 (Бюджет времени)\Designer\Изображения из презентаций\Люд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376" y="4723432"/>
            <a:ext cx="2376264" cy="157533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58144" y="2092889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оказание помощи совершеннолетним </a:t>
            </a:r>
            <a:r>
              <a:rPr lang="ru-RU" sz="1600" dirty="0"/>
              <a:t>ч</a:t>
            </a:r>
            <a:r>
              <a:rPr lang="ru-RU" sz="1600" dirty="0" smtClean="0"/>
              <a:t>ленам домохозяйства и семьи, не являющимися иждивенцами.</a:t>
            </a:r>
          </a:p>
          <a:p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/>
              <a:t>В данную категорию относятся лица</a:t>
            </a:r>
            <a:r>
              <a:rPr lang="ru-RU" sz="1600" dirty="0"/>
              <a:t>, </a:t>
            </a:r>
            <a:r>
              <a:rPr lang="ru-RU" sz="1600" dirty="0" smtClean="0"/>
              <a:t>НЕ страдающие </a:t>
            </a:r>
            <a:r>
              <a:rPr lang="ru-RU" sz="1600" dirty="0"/>
              <a:t>физическими или психическими </a:t>
            </a:r>
            <a:r>
              <a:rPr lang="ru-RU" sz="1600" dirty="0" smtClean="0"/>
              <a:t>заболеваниями и НЕ </a:t>
            </a:r>
            <a:r>
              <a:rPr lang="ru-RU" sz="1600" dirty="0"/>
              <a:t>имеющие ограничения дееспособности или нарушения </a:t>
            </a:r>
            <a:r>
              <a:rPr lang="ru-RU" sz="1600" dirty="0" smtClean="0"/>
              <a:t>здоровья. </a:t>
            </a:r>
          </a:p>
          <a:p>
            <a:endParaRPr lang="ru-RU" sz="16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/>
              <a:t>Совершеннолетние, не являющиеся иждивенцами, могут нуждаться во временном уходе и контроле вследствие временного заболевания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258144" y="1843112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Кодирование видов деятельности в Дневниках использования времени осуществляется на основе Кодификатора видов деятельности для выборочного наблюдения использования суточного фонда времени населением.</a:t>
            </a:r>
            <a:endParaRPr lang="ru-RU" sz="16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0"/>
          </p:nvPr>
        </p:nvSpPr>
        <p:spPr>
          <a:xfrm>
            <a:off x="1906017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Цель и задачи кодирования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4168" y="3416755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Задача интервьюера при кодировании состоит в правильном</a:t>
            </a:r>
          </a:p>
          <a:p>
            <a:r>
              <a:rPr lang="ru-RU" sz="1600" dirty="0" smtClean="0"/>
              <a:t>сопоставлении вида деятельности, указанного респондентом, и группы классификации занятий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8144" y="3256190"/>
            <a:ext cx="7200800" cy="1152128"/>
          </a:xfrm>
          <a:prstGeom prst="rect">
            <a:avLst/>
          </a:prstGeom>
          <a:noFill/>
          <a:ln w="12700">
            <a:solidFill>
              <a:srgbClr val="EF5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268612" y="5057397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Следует учесть, что для кодирования основных и второстепенных (параллельных) видов деятельности применяют одни и те же коды.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12045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4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6146" y="4446230"/>
            <a:ext cx="6948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Включены все другие виды деятельности, связанные с оказанием неоплачиваемых услуг по уходу за членами домохозяйства и семьи, не отнесенные ни к одной другой категории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76146" y="1339056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44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«Передвижения и сопровождение товаров или людей в связи с оказанием неоплачиваемых услуг по уходу за членами домохозяйства и семьи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6146" y="2527501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сопровождение собственных детей, совершеннолетних иждивенцев, совершеннолетних членов семьи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82431" y="3285058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49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</a:t>
            </a:r>
            <a:r>
              <a:rPr lang="ru-RU" sz="2000" dirty="0">
                <a:solidFill>
                  <a:srgbClr val="AF1E1B"/>
                </a:solidFill>
              </a:rPr>
              <a:t>Другие виды деятельности, связанные с оказанием неоплачиваемых услуг по уходу за членами домохозяйства и семьи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12293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8144" y="148307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small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5. Неоплачиваемый труд волонтеров, стажеров и другие виды неоплачиваемой трудовой деятельности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2160" y="2563192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Неоплачиваемый труд волонтеров</a:t>
            </a:r>
            <a:r>
              <a:rPr lang="ru-RU" sz="1600" dirty="0" smtClean="0"/>
              <a:t>;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Оказание неоплачиваемых добровольных услуг обществу и организациям, 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Производство «в интересах других лиц»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195040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51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«Неоплачиваемая добровольная помощь другим домохозяйствам (прямое </a:t>
            </a:r>
            <a:r>
              <a:rPr lang="ru-RU" sz="2000" dirty="0" err="1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волонтерство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06017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144" y="205913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Включена неоплачиваемая, необязательная деятельность по обслуживанию домохозяйств, ведению домашнего хозяйства, строительству и косметическому ремонту другим домохозяйствам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41888" y="304634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52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«Оказание неоплачиваемых добровольных услуг обществу и организациям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1888" y="3910439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Включена неоплачиваемая, необязательная деятельность по производству товаров или оказанию услуг в виде помощи и организованная местным населением или организацией, деятельность по уборке улиц, по приготовлению еды, деятельность в области культуры, отдыха и спорта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345592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53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«Неоплачиваемый труд стажеров и связанные с ним виды деятельности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42120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</a:t>
            </a: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8144" y="205913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Включена деятельность в интересах других лиц с целью приобретения трудового опыта и навыков в той или иной профессии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34932" y="2643911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54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«Время, затраченное на передвижения в связи с неоплачиваемой трудовой деятельностью волонтеров, стажеров и другими видами неоплачиваемой трудовой деятельности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8144" y="396735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поездки, связанные с неоплачиваемым трудом волонтеров, стажеров и другими видами неоплачиваемой трудовой деятельности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34932" y="4552125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59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«Другие виды неоплачиваемой трудовой деятельности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8144" y="5290789"/>
            <a:ext cx="7537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Включены </a:t>
            </a:r>
            <a:r>
              <a:rPr lang="ru-RU" sz="1600" dirty="0"/>
              <a:t>неоплачиваемые общественные услуги и работа, выполняемая в местах лишения свободы по решению суда или аналогичного органа, либо неоплачиваемая военная или альтернативная гражданская служба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144" y="112303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small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6. Обучение</a:t>
            </a:r>
          </a:p>
        </p:txBody>
      </p:sp>
      <p:pic>
        <p:nvPicPr>
          <p:cNvPr id="2050" name="Picture 2" descr="\\nas17\Work\Projects_III\Rosstat-4 (Бюджет времени)\Designer\Изображения из презентаций\Книж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6402" y="4507408"/>
            <a:ext cx="1544510" cy="1244588"/>
          </a:xfrm>
          <a:prstGeom prst="rect">
            <a:avLst/>
          </a:prstGeom>
          <a:noFill/>
        </p:spPr>
      </p:pic>
      <p:sp>
        <p:nvSpPr>
          <p:cNvPr id="9" name="Текст 7"/>
          <p:cNvSpPr>
            <a:spLocks noGrp="1"/>
          </p:cNvSpPr>
          <p:nvPr>
            <p:ph type="body" sz="quarter" idx="10"/>
          </p:nvPr>
        </p:nvSpPr>
        <p:spPr>
          <a:xfrm>
            <a:off x="1928813" y="114920"/>
            <a:ext cx="6552927" cy="360040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Кодирование видо</a:t>
            </a:r>
            <a:r>
              <a:rPr lang="ru-RU" sz="1400" dirty="0" smtClean="0">
                <a:solidFill>
                  <a:schemeClr val="bg1"/>
                </a:solidFill>
              </a:rPr>
              <a:t>в деятельности, относящихся лично к респонденту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8144" y="2108205"/>
            <a:ext cx="6912768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Учеба на всех уровнях системы образования</a:t>
            </a:r>
            <a:r>
              <a:rPr lang="ru-RU" sz="1600" dirty="0" smtClean="0"/>
              <a:t>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Программы дополнительного образования;, 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Выполнение домашних заданий;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Школьные мероприятия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123032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61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«Формальное образование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06017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6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\\nas17\Work\Projects_III\Rosstat-4 (Бюджет времени)\Designer\Изображения из презентаций\ребенок школ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2920" y="1160124"/>
            <a:ext cx="1080120" cy="7805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22121" y="1577678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посещение занятий на всех уровнях обучения, перерывы в процессе учебы, дистанционное обучение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32361" y="22287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62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«Выполнение домашнего задания, занятия с репетитором, повторение изученного курса, научные исследования и деятельность, связанная с формальным образованием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2121" y="361840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выполнение домашнего задания, повторение изученных курсов, занятия с репетитором</a:t>
            </a:r>
          </a:p>
        </p:txBody>
      </p:sp>
      <p:pic>
        <p:nvPicPr>
          <p:cNvPr id="11" name="Рисунок 10" descr="Красный дом и докум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31487" y="2951694"/>
            <a:ext cx="879157" cy="98389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222121" y="4239832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63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«Дополнительное обучение, неформальное образование и курсы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7996" y="5018999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виды деятельности, связанные с дополнительным обучением, курсы переподготовки, иностранных языков, программы повышения грамотности, курсы, связанные с хобби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267048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64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«Время, затраченное на передвижения в связи с обучением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41761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6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4753" y="2060587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</a:t>
            </a:r>
            <a:r>
              <a:rPr lang="ru-RU" sz="1600" dirty="0"/>
              <a:t>поездки в место проведения и возвращение из места проведения учебных </a:t>
            </a:r>
            <a:r>
              <a:rPr lang="ru-RU" sz="1600" dirty="0" smtClean="0"/>
              <a:t>мероприятий, </a:t>
            </a:r>
            <a:r>
              <a:rPr lang="ru-RU" sz="1600" dirty="0"/>
              <a:t>поездки на автомобиле в качестве водителя в место учебы и т. д</a:t>
            </a:r>
            <a:r>
              <a:rPr lang="ru-RU" sz="1600" dirty="0" smtClean="0"/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58144" y="3008887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69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</a:t>
            </a:r>
            <a:r>
              <a:rPr lang="ru-RU" sz="2000" dirty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Другие виды деятельности, связанные с обучением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2745" y="383467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другие виды деятельности, связанные с обучением, не отнесенные ни к одной другой категории</a:t>
            </a:r>
            <a:endParaRPr lang="ru-RU" sz="1600" dirty="0"/>
          </a:p>
          <a:p>
            <a:endParaRPr lang="ru-RU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16113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7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8144" y="1411064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small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7. Общение и взаимодействие с людьми, участие в общественной жизни и отправление религиозного культа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2160" y="2563192"/>
            <a:ext cx="6912768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Общение с семьей</a:t>
            </a:r>
            <a:r>
              <a:rPr lang="ru-RU" sz="1600" dirty="0" smtClean="0"/>
              <a:t>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Хождение в гости;, 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Прием гостей;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Общение в </a:t>
            </a:r>
            <a:r>
              <a:rPr lang="ru-RU" sz="1600" dirty="0" err="1" smtClean="0"/>
              <a:t>соцсетях</a:t>
            </a:r>
            <a:endParaRPr lang="ru-RU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19504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71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«Общение и взаимодействие с людьми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6" name="Текст 7"/>
          <p:cNvSpPr txBox="1">
            <a:spLocks/>
          </p:cNvSpPr>
          <p:nvPr/>
        </p:nvSpPr>
        <p:spPr>
          <a:xfrm>
            <a:off x="1916113" y="114920"/>
            <a:ext cx="6552927" cy="216024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solidFill>
                  <a:schemeClr val="bg1"/>
                </a:solidFill>
              </a:rPr>
              <a:t>Структура и содержание раздела 7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4882" y="1771104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общение и взаимодействие с людьми, включая разговоры при личной встрече, по телефону, через смс-сообщения, с помощью средств ИКТ, прием гостей, посещение родственников, посещение вечеринок, торжественных приемов, электронная корреспонденция, споры, конфликты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4882" y="3270497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72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«Участие в культурных/социальных общественных мероприятиях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4882" y="4154337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участие в общественных культурных/социальных мероприятиях, участие в свадьбах, похоронах, народных гуляньях</a:t>
            </a:r>
          </a:p>
        </p:txBody>
      </p:sp>
      <p:pic>
        <p:nvPicPr>
          <p:cNvPr id="9" name="Рисунок 8" descr="Свадьб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0912" y="3608458"/>
            <a:ext cx="1026139" cy="105577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250763" y="4824200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73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«Участие в исполнении гражданских и связанных с ними обязанностей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0763" y="5587548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виды деятельности, связанные с исполнением гражданских обязанностей (голосование, выступление в качестве свидетеля и т.п.)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144" y="1289267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74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«Отправление религиозного культа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6" name="Текст 7"/>
          <p:cNvSpPr txBox="1">
            <a:spLocks/>
          </p:cNvSpPr>
          <p:nvPr/>
        </p:nvSpPr>
        <p:spPr>
          <a:xfrm>
            <a:off x="1916113" y="114920"/>
            <a:ext cx="6552927" cy="216024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smtClean="0">
                <a:solidFill>
                  <a:schemeClr val="bg1"/>
                </a:solidFill>
              </a:rPr>
              <a:t>Структура и содержание раздела 7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4882" y="1771104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молитвы, медитация, чтение религиозных книг, участие в религиозных церемониях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77136" y="2442391"/>
            <a:ext cx="7397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75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«Время, затраченное на передвижения в связи с общением и взаимодействием с людьми, участием в общественной жизни и отправлением религиозного культа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7136" y="354456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поездки, связанные с общением и взаимодействием с людьми, участием в общественной жизни и отправлением религиозного культа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42971" y="4216021"/>
            <a:ext cx="7397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79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</a:t>
            </a:r>
            <a:r>
              <a:rPr lang="ru-RU" sz="2000" dirty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Другие виды деятельности, связанные с общением и взаимодействием с людьми, участием в общественной жизни и отправлением религиозного культа</a:t>
            </a:r>
            <a:r>
              <a:rPr lang="ru-RU" sz="2000" dirty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4882" y="5277113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</a:t>
            </a:r>
            <a:r>
              <a:rPr lang="ru-RU" sz="1600" dirty="0"/>
              <a:t>Другие виды деятельности, связанные с общением и взаимодействием с людьми, участием в общественной жизни и отправлением религиозного </a:t>
            </a:r>
            <a:r>
              <a:rPr lang="ru-RU" sz="1600" dirty="0" smtClean="0"/>
              <a:t>культа, не отнесенные ни к одной другой категории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475521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Кодификатор состоит из 9 основных разделов, которые представляют собой три направления видов деятельности.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8144" y="2563192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Виды деятельности, связанные с оплачиваемой занятостью:</a:t>
            </a:r>
          </a:p>
          <a:p>
            <a:endParaRPr lang="ru-RU" sz="1600" b="1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lvl="1"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/>
              <a:t>раздел 1 «Занятость и связанные с ней виды деятельности».</a:t>
            </a:r>
          </a:p>
          <a:p>
            <a:pPr lvl="1"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lvl="1"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/>
              <a:t>Виды деятельности, связанные с неоплачиваемым трудом:</a:t>
            </a:r>
          </a:p>
          <a:p>
            <a:endParaRPr lang="ru-RU" sz="1600" b="1" dirty="0" smtClean="0"/>
          </a:p>
          <a:p>
            <a:pPr lvl="1">
              <a:buBlip>
                <a:blip r:embed="rId2"/>
              </a:buBlip>
            </a:pPr>
            <a:r>
              <a:rPr lang="ru-RU" sz="1600" dirty="0" smtClean="0"/>
              <a:t> раздел 2 «Производство товаров для собственного конечного использования»;</a:t>
            </a:r>
          </a:p>
          <a:p>
            <a:pPr lvl="1">
              <a:buBlip>
                <a:blip r:embed="rId2"/>
              </a:buBlip>
            </a:pPr>
            <a:r>
              <a:rPr lang="ru-RU" sz="1600" dirty="0" smtClean="0"/>
              <a:t> раздел 3 «Оказание неоплачиваемых бытовых услуг членам домохозяйства и семьи»;</a:t>
            </a:r>
          </a:p>
          <a:p>
            <a:pPr lvl="1">
              <a:buBlip>
                <a:blip r:embed="rId2"/>
              </a:buBlip>
            </a:pPr>
            <a:r>
              <a:rPr lang="ru-RU" sz="1600" dirty="0" smtClean="0"/>
              <a:t> раздел 4 «Оказание неоплачиваемых услуг по уходу за членами домохозяйства и семьи»;</a:t>
            </a:r>
          </a:p>
          <a:p>
            <a:pPr lvl="1">
              <a:buBlip>
                <a:blip r:embed="rId2"/>
              </a:buBlip>
            </a:pPr>
            <a:r>
              <a:rPr lang="ru-RU" sz="1600" dirty="0" smtClean="0"/>
              <a:t> раздел 5 «Неоплачиваемый труд волонтеров, стажеров и другие виды неоплачиваемой трудовой деятельности».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37569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Кодификатора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49353" y="148307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small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8. Культурные мероприятия, досуг, средства массовой информации и занятия спортом</a:t>
            </a:r>
          </a:p>
        </p:txBody>
      </p:sp>
      <p:sp>
        <p:nvSpPr>
          <p:cNvPr id="10" name="Текст 7"/>
          <p:cNvSpPr txBox="1">
            <a:spLocks/>
          </p:cNvSpPr>
          <p:nvPr/>
        </p:nvSpPr>
        <p:spPr>
          <a:xfrm>
            <a:off x="1916113" y="114920"/>
            <a:ext cx="6552927" cy="216024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8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2160" y="2563192"/>
            <a:ext cx="691276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Посещение культурно-развлекательных мероприятий</a:t>
            </a:r>
            <a:r>
              <a:rPr lang="ru-RU" sz="1600" dirty="0" smtClean="0"/>
              <a:t>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Посещение спортивных мероприятий;, 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Посещение парков;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Участие в культурной жизни;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Хобби;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Занятия спортом;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Отдых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411064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81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«Посещение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культурно-развлекательных и спортивных мероприятий/объектов»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5" name="Рисунок 4" descr="Теат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6583" y="2103561"/>
            <a:ext cx="1100505" cy="737856"/>
          </a:xfrm>
          <a:prstGeom prst="rect">
            <a:avLst/>
          </a:prstGeom>
        </p:spPr>
      </p:pic>
      <p:sp>
        <p:nvSpPr>
          <p:cNvPr id="6" name="Текст 7"/>
          <p:cNvSpPr txBox="1">
            <a:spLocks/>
          </p:cNvSpPr>
          <p:nvPr/>
        </p:nvSpPr>
        <p:spPr>
          <a:xfrm>
            <a:off x="1916113" y="114920"/>
            <a:ext cx="6552927" cy="216024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8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144" y="225664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посещение массовых культурных мероприятий и выставок, парков, спортивных мероприятий, фестивалей, кинотеатров, музеев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33198" y="2979109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82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«Участие в культурной жизни, хобби, игры и другие виды досуга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3198" y="3824687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</a:t>
            </a:r>
            <a:r>
              <a:rPr lang="ru-RU" sz="1600" dirty="0"/>
              <a:t>активные занятия живописью, музыкой, театральным искусством и танцами, занятия хобби, такими как коллекционирование марок, монет и открыток, выполнение расчетов на компьютере и программирование, занятие ремеслами и участие в играх</a:t>
            </a:r>
            <a:r>
              <a:rPr lang="ru-RU" sz="1600" dirty="0" smtClean="0"/>
              <a:t>,</a:t>
            </a:r>
            <a:endParaRPr lang="ru-RU" sz="1600" dirty="0"/>
          </a:p>
        </p:txBody>
      </p:sp>
      <p:pic>
        <p:nvPicPr>
          <p:cNvPr id="11" name="Picture 2" descr="\\nas17\Work\Projects_III\Rosstat-4 (Бюджет времени)\Designer\Изображения из презентаций\Компьюте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2920" y="4520389"/>
            <a:ext cx="1152128" cy="76303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48307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83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«Занятия спортом, физические упражнения и связанные с ними виды деятельности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6146" name="Picture 2" descr="\\nas17\Work\Projects_III\Rosstat-4 (Бюджет времени)\Designer\Изображения из презентаций\Гантель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74968" y="1656995"/>
            <a:ext cx="693799" cy="360040"/>
          </a:xfrm>
          <a:prstGeom prst="rect">
            <a:avLst/>
          </a:prstGeom>
          <a:noFill/>
        </p:spPr>
      </p:pic>
      <p:sp>
        <p:nvSpPr>
          <p:cNvPr id="11" name="Текст 7"/>
          <p:cNvSpPr txBox="1">
            <a:spLocks/>
          </p:cNvSpPr>
          <p:nvPr/>
        </p:nvSpPr>
        <p:spPr>
          <a:xfrm>
            <a:off x="1916113" y="114920"/>
            <a:ext cx="6552927" cy="216024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8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8144" y="2256642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занятия спортом, выполнение физических упражнений, зарядка</a:t>
            </a:r>
          </a:p>
          <a:p>
            <a:pPr marL="0" lvl="1"/>
            <a:endParaRPr lang="ru-RU" sz="1600" dirty="0"/>
          </a:p>
          <a:p>
            <a:pPr marL="0" lvl="1"/>
            <a:r>
              <a:rPr lang="ru-RU" sz="1600" dirty="0"/>
              <a:t>Тренерская работа и инструктаж считаются работой и должны быть отнесены к разделам 1, 4 или 5 в зависимости от того, оплачивается ли эта деятельность и в чьих интересах она выполняется</a:t>
            </a:r>
            <a:endParaRPr lang="ru-RU" sz="1600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1258144" y="376271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84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«Использование средств массовой информации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8144" y="4611899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чтение в качестве отдыха, просмотр телевизора, видеороликов на </a:t>
            </a:r>
            <a:r>
              <a:rPr lang="en-US" sz="1600" dirty="0" smtClean="0"/>
              <a:t>YouTube</a:t>
            </a:r>
            <a:r>
              <a:rPr lang="ru-RU" sz="1600" dirty="0" smtClean="0"/>
              <a:t>, прослушивание музыки, радио, нахождение за компьютером, когда не указана цель использования ИКТ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117222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85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«Виды деятельности, связанные с размышлением, отдыхом и релаксацией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8144" y="2560053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Подразделу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86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«Время, затраченное на передвижения в связи с участием в культурной жизни, досугом, использованием средств массовой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информации и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занятиями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спортом»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61858" y="5597057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Включены другие </a:t>
            </a:r>
            <a:r>
              <a:rPr lang="ru-RU" sz="1600" dirty="0" smtClean="0"/>
              <a:t>виды деятельности, связанные с участием в культурной жизни, досугом, использованием средств массовой информации и занятиями спортом, не отнесенные ни к одной другой категории.</a:t>
            </a:r>
          </a:p>
        </p:txBody>
      </p:sp>
      <p:sp>
        <p:nvSpPr>
          <p:cNvPr id="13" name="Текст 7"/>
          <p:cNvSpPr txBox="1">
            <a:spLocks/>
          </p:cNvSpPr>
          <p:nvPr/>
        </p:nvSpPr>
        <p:spPr>
          <a:xfrm>
            <a:off x="1916113" y="114920"/>
            <a:ext cx="6552927" cy="216024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8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8144" y="1953038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</a:t>
            </a:r>
            <a:r>
              <a:rPr lang="ru-RU" sz="1600" dirty="0"/>
              <a:t>ничегонеделание; отдых, релаксация; курение; размышление; </a:t>
            </a:r>
            <a:r>
              <a:rPr lang="ru-RU" sz="1600" dirty="0" smtClean="0"/>
              <a:t>обдумывание, гуляние без цели передвижения </a:t>
            </a:r>
            <a:r>
              <a:rPr lang="ru-RU" sz="1600" dirty="0"/>
              <a:t>и т. д</a:t>
            </a:r>
            <a:r>
              <a:rPr lang="ru-RU" sz="1600" dirty="0" smtClean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58144" y="3716017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поездки, связанные с участием в культурной жизни, досугом, использованием средств массовой информации и занятиями спортом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235809" y="4441093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Подразделу 89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</a:t>
            </a:r>
            <a:r>
              <a:rPr lang="ru-RU" sz="2000" dirty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Другие </a:t>
            </a:r>
            <a:r>
              <a:rPr lang="ru-RU" sz="2000" dirty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виды деятельности, связанные с участием в культурной жизни, досугом, использованием средств массовой информации и занятиями спортом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8144" y="148307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small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9. Личная гигиена и уход за собой</a:t>
            </a:r>
          </a:p>
        </p:txBody>
      </p:sp>
      <p:sp>
        <p:nvSpPr>
          <p:cNvPr id="10" name="Текст 7"/>
          <p:cNvSpPr txBox="1">
            <a:spLocks/>
          </p:cNvSpPr>
          <p:nvPr/>
        </p:nvSpPr>
        <p:spPr>
          <a:xfrm>
            <a:off x="1916113" y="114920"/>
            <a:ext cx="6552927" cy="216024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9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2160" y="2347168"/>
            <a:ext cx="6912768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Сон</a:t>
            </a:r>
            <a:r>
              <a:rPr lang="ru-RU" sz="1600" dirty="0" smtClean="0"/>
              <a:t>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Прием пищи;, 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Личная гигиена;</a:t>
            </a:r>
          </a:p>
          <a:p>
            <a:pPr marL="285750" indent="-285750">
              <a:spcAft>
                <a:spcPts val="18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Уход за собственным здоровьем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051024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подразделу 91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«Сон и связанные с ним виды деятельности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5" name="Рисунок 4" descr="Со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2920" y="919809"/>
            <a:ext cx="863896" cy="863896"/>
          </a:xfrm>
          <a:prstGeom prst="rect">
            <a:avLst/>
          </a:prstGeom>
        </p:spPr>
      </p:pic>
      <p:sp>
        <p:nvSpPr>
          <p:cNvPr id="6" name="Текст 7"/>
          <p:cNvSpPr txBox="1">
            <a:spLocks/>
          </p:cNvSpPr>
          <p:nvPr/>
        </p:nvSpPr>
        <p:spPr>
          <a:xfrm>
            <a:off x="1916113" y="114920"/>
            <a:ext cx="6552927" cy="216024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9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144" y="1914920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сон, дрема, бессонница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144" y="2409484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92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«Прием пищи и питье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8144" y="2961054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прием пищи, питье отдельно от приема пищи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8144" y="3451068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93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«Личная гигиена и уход за собой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256" y="4002638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виды деятельности, выполняемые для себя с целью соблюдения личной гигиены и ухода за собой (умывание, прием душа, одевание и т.д.), уход за собственным здоровьем (прием лекарств, самостоятельное измерение давления и т.д.)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130577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94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«Получение услуг по уходу за собой, уходу</a:t>
            </a:r>
          </a:p>
          <a:p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за здоровьем/медицинскому</a:t>
            </a:r>
            <a:r>
              <a:rPr lang="en-US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уходу со стороны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5" name="Рисунок 4" descr="Ленени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74968" y="1044681"/>
            <a:ext cx="825934" cy="879677"/>
          </a:xfrm>
          <a:prstGeom prst="rect">
            <a:avLst/>
          </a:prstGeom>
        </p:spPr>
      </p:pic>
      <p:sp>
        <p:nvSpPr>
          <p:cNvPr id="6" name="Текст 7"/>
          <p:cNvSpPr txBox="1">
            <a:spLocks/>
          </p:cNvSpPr>
          <p:nvPr/>
        </p:nvSpPr>
        <p:spPr>
          <a:xfrm>
            <a:off x="1916113" y="114920"/>
            <a:ext cx="6552927" cy="216024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9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144" y="191492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получение услуг по уходу за собой от других членов семьи или лиц со стороны (посещение парикмахера, массаж, посещение врача и т.д.)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144" y="257615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95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«Время, затраченное на передвижения в связи с уходом за собой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9730" y="3311669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 smtClean="0"/>
              <a:t>Включены передвижения, связанные с уходом за собой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48822" y="3677854"/>
            <a:ext cx="77141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99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</a:t>
            </a:r>
            <a:r>
              <a:rPr lang="ru-RU" sz="2000" dirty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Другие виды деятельности по уходу за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собой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»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8144" y="4253191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Включены другие </a:t>
            </a:r>
            <a:r>
              <a:rPr lang="ru-RU" sz="1600" dirty="0"/>
              <a:t>виды деятельности по уходу за </a:t>
            </a:r>
            <a:r>
              <a:rPr lang="ru-RU" sz="1600" dirty="0" smtClean="0"/>
              <a:t>собой, не </a:t>
            </a:r>
            <a:r>
              <a:rPr lang="ru-RU" sz="1600" dirty="0"/>
              <a:t>отнесенные ни к одной</a:t>
            </a:r>
            <a:r>
              <a:rPr lang="en-US" sz="1600" dirty="0"/>
              <a:t> </a:t>
            </a:r>
            <a:r>
              <a:rPr lang="ru-RU" sz="1600" dirty="0"/>
              <a:t>из категорий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58144" y="180420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Для успешного кодирования после изучения общей структуры разделов и подразделов Кодификатора </a:t>
            </a:r>
            <a:r>
              <a:rPr lang="ru-RU" sz="1600" dirty="0" smtClean="0"/>
              <a:t>необходимо самостоятельно ознакомиться </a:t>
            </a:r>
            <a:r>
              <a:rPr lang="ru-RU" sz="1600" dirty="0" smtClean="0"/>
              <a:t>с пояснениями к каждому коду Кодификатора.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8144" y="315580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1600" dirty="0" smtClean="0"/>
              <a:t>Количество видов деятельности, закодированных кодами «Другие виды </a:t>
            </a:r>
            <a:r>
              <a:rPr lang="ru-RU" sz="1600" smtClean="0"/>
              <a:t>деятельности…, </a:t>
            </a:r>
            <a:r>
              <a:rPr lang="ru-RU" sz="1600" dirty="0" smtClean="0"/>
              <a:t>не отнесенные ни к одной категории», которые включены в каждый из подразделов, должно быть по возможности минимальным.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8184" y="3283272"/>
            <a:ext cx="0" cy="864096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Воскл знак большо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8784" y="4363392"/>
            <a:ext cx="1800000" cy="1800000"/>
          </a:xfrm>
          <a:prstGeom prst="rect">
            <a:avLst/>
          </a:prstGeom>
        </p:spPr>
      </p:pic>
      <p:sp>
        <p:nvSpPr>
          <p:cNvPr id="9" name="Текст 7"/>
          <p:cNvSpPr txBox="1">
            <a:spLocks/>
          </p:cNvSpPr>
          <p:nvPr/>
        </p:nvSpPr>
        <p:spPr>
          <a:xfrm>
            <a:off x="1906217" y="114920"/>
            <a:ext cx="6562824" cy="360040"/>
          </a:xfrm>
          <a:prstGeom prst="rect">
            <a:avLst/>
          </a:prstGeom>
        </p:spPr>
        <p:txBody>
          <a:bodyPr/>
          <a:lstStyle>
            <a:lvl1pPr marL="0" indent="0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Самостоятельное изучение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58144" y="1699096"/>
            <a:ext cx="69127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Виды деятельности, осуществляемые для удовлетворения личных потребностей респондента:</a:t>
            </a:r>
          </a:p>
          <a:p>
            <a:endParaRPr lang="ru-RU" sz="1600" dirty="0" smtClean="0"/>
          </a:p>
          <a:p>
            <a:pPr lvl="1">
              <a:spcAft>
                <a:spcPts val="1200"/>
              </a:spcAft>
              <a:buBlip>
                <a:blip r:embed="rId2"/>
              </a:buBlip>
            </a:pPr>
            <a:r>
              <a:rPr lang="ru-RU" sz="1600" dirty="0" smtClean="0"/>
              <a:t> раздел 6 «Обучение»;</a:t>
            </a:r>
          </a:p>
          <a:p>
            <a:pPr lvl="1">
              <a:spcAft>
                <a:spcPts val="1200"/>
              </a:spcAft>
              <a:buBlip>
                <a:blip r:embed="rId2"/>
              </a:buBlip>
            </a:pPr>
            <a:r>
              <a:rPr lang="ru-RU" sz="1600" dirty="0" smtClean="0"/>
              <a:t> раздел 7 «Общение и взаимодействие с людьми, участие в общественной жизни и отправление религиозного культа»;</a:t>
            </a:r>
          </a:p>
          <a:p>
            <a:pPr lvl="1">
              <a:spcAft>
                <a:spcPts val="1200"/>
              </a:spcAft>
              <a:buBlip>
                <a:blip r:embed="rId2"/>
              </a:buBlip>
            </a:pPr>
            <a:r>
              <a:rPr lang="ru-RU" sz="1600" dirty="0" smtClean="0"/>
              <a:t> раздел 8 «Культурные мероприятия, досуг, средства массовой информации и занятия спортом»;</a:t>
            </a:r>
          </a:p>
          <a:p>
            <a:pPr lvl="1">
              <a:spcAft>
                <a:spcPts val="1200"/>
              </a:spcAft>
              <a:buBlip>
                <a:blip r:embed="rId2"/>
              </a:buBlip>
            </a:pPr>
            <a:r>
              <a:rPr lang="ru-RU" sz="1600" dirty="0" smtClean="0"/>
              <a:t> раздел 9 «Личная гигиена и уход за собой».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06017" y="114920"/>
            <a:ext cx="6552927" cy="360040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Кодификатора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144" y="443540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Каждый раздел последовательно детализирован на подразделы и группы по видам деятельности, в состав которых входят виды деятельности, сходные по своему характеру.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186136" y="1267048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11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110 «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Работа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 корпорациях, органах государственного управления и некоммерческих организациях»: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8144" y="2347168"/>
            <a:ext cx="72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ru-RU" sz="1600" dirty="0" smtClean="0"/>
          </a:p>
          <a:p>
            <a:pPr lvl="1">
              <a:buBlip>
                <a:blip r:embed="rId2"/>
              </a:buBlip>
            </a:pPr>
            <a:r>
              <a:rPr lang="ru-RU" sz="1600" dirty="0" smtClean="0"/>
              <a:t> деятельность по производству товаров или услуг за плату или прибыль на всех работах в корпорациях, органах государственного управления и некоммерческих организациях, обслуживающих домашние хозяйства;</a:t>
            </a:r>
          </a:p>
          <a:p>
            <a:pPr lvl="1">
              <a:buBlip>
                <a:blip r:embed="rId2"/>
              </a:buBlip>
            </a:pPr>
            <a:endParaRPr lang="ru-RU" sz="1600" dirty="0" smtClean="0"/>
          </a:p>
          <a:p>
            <a:pPr lvl="1">
              <a:buBlip>
                <a:blip r:embed="rId2"/>
              </a:buBlip>
            </a:pPr>
            <a:r>
              <a:rPr lang="ru-RU" sz="1600" dirty="0" smtClean="0"/>
              <a:t>  деятельность по производству товаров или услуг в кооперативах, на малых производственных предприятиях, </a:t>
            </a:r>
            <a:r>
              <a:rPr lang="ru-RU" sz="1600" dirty="0" err="1" smtClean="0"/>
              <a:t>микропредприятиях</a:t>
            </a:r>
            <a:r>
              <a:rPr lang="ru-RU" sz="1600" dirty="0" smtClean="0"/>
              <a:t> и других инкорпорированных предприятиях;</a:t>
            </a:r>
          </a:p>
          <a:p>
            <a:pPr lvl="1">
              <a:buBlip>
                <a:blip r:embed="rId2"/>
              </a:buBlip>
            </a:pPr>
            <a:endParaRPr lang="ru-RU" sz="1600" dirty="0" smtClean="0"/>
          </a:p>
          <a:p>
            <a:pPr lvl="1">
              <a:buBlip>
                <a:blip r:embed="rId2"/>
              </a:buBlip>
            </a:pPr>
            <a:r>
              <a:rPr lang="ru-RU" sz="1600" dirty="0" smtClean="0"/>
              <a:t> стажировка или испытательный срок, устанавливаемый для новых сотрудников;</a:t>
            </a:r>
          </a:p>
          <a:p>
            <a:pPr lvl="1">
              <a:buBlip>
                <a:blip r:embed="rId2"/>
              </a:buBlip>
            </a:pPr>
            <a:endParaRPr lang="ru-RU" sz="1600" dirty="0" smtClean="0"/>
          </a:p>
          <a:p>
            <a:pPr lvl="1">
              <a:buBlip>
                <a:blip r:embed="rId2"/>
              </a:buBlip>
            </a:pPr>
            <a:r>
              <a:rPr lang="ru-RU" sz="1600" dirty="0" smtClean="0"/>
              <a:t> сверхурочная работа;</a:t>
            </a:r>
          </a:p>
          <a:p>
            <a:pPr lvl="1">
              <a:buBlip>
                <a:blip r:embed="rId2"/>
              </a:buBlip>
            </a:pPr>
            <a:endParaRPr lang="ru-RU" sz="1600" dirty="0" smtClean="0"/>
          </a:p>
          <a:p>
            <a:pPr lvl="1">
              <a:buBlip>
                <a:blip r:embed="rId2"/>
              </a:buBlip>
            </a:pPr>
            <a:r>
              <a:rPr lang="ru-RU" sz="1600" dirty="0" smtClean="0"/>
              <a:t> работа, принесенная домой.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06017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1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05102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12 «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Работа на домашних предприятиях с целью производства товаров»</a:t>
            </a:r>
            <a:endParaRPr lang="en-US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8144" y="176977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все виды деятельности, осуществляемые на домашних предприятиях </a:t>
            </a:r>
            <a:r>
              <a:rPr lang="ru-RU" sz="1600" b="1" dirty="0" smtClean="0"/>
              <a:t>с целью производства товаров</a:t>
            </a:r>
            <a:r>
              <a:rPr lang="ru-RU" sz="1600" dirty="0" smtClean="0"/>
              <a:t>, в основном предназначенных для </a:t>
            </a:r>
            <a:r>
              <a:rPr lang="ru-RU" sz="1600" dirty="0" smtClean="0"/>
              <a:t>рынка</a:t>
            </a:r>
            <a:r>
              <a:rPr lang="ru-RU" sz="1600" dirty="0" smtClean="0"/>
              <a:t>. </a:t>
            </a:r>
            <a:endParaRPr lang="ru-RU" sz="1600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42120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1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144" y="3665547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все виды деятельности, осуществляемые на домашних предприятиях </a:t>
            </a:r>
            <a:r>
              <a:rPr lang="ru-RU" sz="1600" b="1" dirty="0" smtClean="0"/>
              <a:t>с целью </a:t>
            </a:r>
            <a:r>
              <a:rPr lang="ru-RU" sz="1600" b="1" dirty="0" smtClean="0"/>
              <a:t>оказания услуг</a:t>
            </a:r>
            <a:r>
              <a:rPr lang="ru-RU" sz="1600" dirty="0" smtClean="0"/>
              <a:t>, </a:t>
            </a:r>
            <a:r>
              <a:rPr lang="ru-RU" sz="1600" dirty="0" smtClean="0"/>
              <a:t>в основном предназначенных для </a:t>
            </a:r>
            <a:r>
              <a:rPr lang="ru-RU" sz="1600" dirty="0" smtClean="0"/>
              <a:t>рынка</a:t>
            </a:r>
            <a:r>
              <a:rPr lang="ru-RU" sz="1600" dirty="0" smtClean="0"/>
              <a:t>. </a:t>
            </a:r>
          </a:p>
          <a:p>
            <a:endParaRPr lang="ru-RU" sz="1600" dirty="0"/>
          </a:p>
          <a:p>
            <a:r>
              <a:rPr lang="ru-RU" sz="1600" dirty="0" smtClean="0"/>
              <a:t>К данным подразделам относится работа по найму на предприятии индивидуального предпринимателя или у лиц, осуществляющих предпринимательскую или профессиональную деятельность, в домашних хозяйствах, фермерских  хозяйствах, у частных лиц, на индивидуальной основе, в собственном домашнем хозяйстве. </a:t>
            </a:r>
            <a:endParaRPr lang="ru-RU" sz="1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258144" y="2779216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13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Работа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 домашних хозяйствах и на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домашних предприятиях с целью 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оказания услуг»</a:t>
            </a:r>
            <a:endParaRPr lang="en-US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42120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1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8144" y="1051024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Например:</a:t>
            </a:r>
            <a:endParaRPr lang="en-US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115830" y="3587646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15830" y="3070682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89397" y="4104610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8" y="2570692"/>
            <a:ext cx="9613071" cy="21452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207234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 видам деятельности, связанным с занятостью, относятся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подразделы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14, 15, 16, </a:t>
            </a:r>
            <a:r>
              <a:rPr lang="ru-RU" sz="20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17:</a:t>
            </a:r>
            <a:endParaRPr lang="ru-RU" sz="2000" dirty="0" smtClean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42120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 содержание раздела 1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\\nas17\Work\Projects_III\Rosstat-4 (Бюджет времени)\Designer\Изображения из презентаций\Человек с часам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4848" y="4723432"/>
            <a:ext cx="1204489" cy="180320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58144" y="2111689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Включены все виды деятельности, </a:t>
            </a:r>
            <a:r>
              <a:rPr lang="ru-RU" sz="1600" dirty="0" smtClean="0"/>
              <a:t>не предназначенные непосредственно для производства товаров и услуг, но необходимые для того, чтобы такое производство стало возможным.</a:t>
            </a:r>
          </a:p>
          <a:p>
            <a:endParaRPr lang="ru-RU" sz="1600" dirty="0"/>
          </a:p>
          <a:p>
            <a:r>
              <a:rPr lang="ru-RU" sz="1600" dirty="0" smtClean="0"/>
              <a:t>К данным разделам будут относиться перерывы на работе в рабочее время, время ожидания клиента, разъезды, связанные с работой, обучение в связи с работой, перерывы на перекур, время, затраченное на поиск работы, а также регулярные поездки на работу и обратно.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58144" y="4507408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Стоит учесть, если поездки являются неотъемлемой частью работы (водитель, бортпроводник, летчик), эта деятельность относится к основной работе (подразделы 11, 12 или 13)</a:t>
            </a:r>
            <a:endParaRPr lang="ru-RU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58144" y="1339056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small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2. Производство товаров для собственного конечного использования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2160" y="2203152"/>
            <a:ext cx="69127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Производство и (или) переработка для последующего хранения продуктов сельского хозяйства, рыболовства, охотничьего промысла и собирательства</a:t>
            </a:r>
            <a:r>
              <a:rPr lang="ru-RU" sz="1600" dirty="0" smtClean="0"/>
              <a:t>;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Сбор и (или) переработка для последующего хранени</a:t>
            </a:r>
            <a:r>
              <a:rPr lang="ru-RU" sz="1600" dirty="0" smtClean="0"/>
              <a:t>я продуктов горнодобывающей промышленности и лесоводства, включая дрова, и другие виды топлива;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Принос воды из природных и иных источников;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Изготовление предметов домашнего обихода (мебели, тканей, одежды, обуви и т.п.);</a:t>
            </a:r>
          </a:p>
          <a:p>
            <a:pPr marL="285750" indent="-285750">
              <a:spcAft>
                <a:spcPts val="600"/>
              </a:spcAft>
              <a:buClr>
                <a:srgbClr val="AF1E1B"/>
              </a:buClr>
              <a:buFont typeface="Wingdings" panose="05000000000000000000" pitchFamily="2" charset="2"/>
              <a:buChar char="§"/>
              <a:defRPr sz="1000"/>
            </a:pPr>
            <a:r>
              <a:rPr lang="ru-RU" sz="1600" dirty="0" smtClean="0"/>
              <a:t>Строительство или капитальный ремонт собственного жилья, хозяйственных построек и т.д.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0"/>
          </p:nvPr>
        </p:nvSpPr>
        <p:spPr>
          <a:xfrm>
            <a:off x="1928813" y="114920"/>
            <a:ext cx="6552927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Кодирование видо</a:t>
            </a:r>
            <a:r>
              <a:rPr lang="ru-RU" sz="1400" dirty="0" smtClean="0">
                <a:solidFill>
                  <a:schemeClr val="bg1"/>
                </a:solidFill>
              </a:rPr>
              <a:t>в деятельности, относящихся к неоплачиваемому труду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2160" y="5467905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Производство товаров, предназначенных и для собственного потребления, и для продажи, следует отнести к разделу 1, если основное предназначение – продажа, и к разделу 2, если основное предназначение – собственное использование</a:t>
            </a:r>
            <a:endParaRPr lang="ru-RU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sstat_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3077</Words>
  <Application>Microsoft Office PowerPoint</Application>
  <PresentationFormat>Произвольный</PresentationFormat>
  <Paragraphs>282</Paragraphs>
  <Slides>37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Calibri</vt:lpstr>
      <vt:lpstr>Roboto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 Shibinov</dc:creator>
  <cp:lastModifiedBy>Татьяна</cp:lastModifiedBy>
  <cp:revision>369</cp:revision>
  <cp:lastPrinted>2019-05-25T19:02:10Z</cp:lastPrinted>
  <dcterms:created xsi:type="dcterms:W3CDTF">2019-03-25T08:56:23Z</dcterms:created>
  <dcterms:modified xsi:type="dcterms:W3CDTF">2019-05-25T19:03:59Z</dcterms:modified>
</cp:coreProperties>
</file>